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3" r:id="rId7"/>
    <p:sldId id="264" r:id="rId8"/>
    <p:sldId id="265" r:id="rId9"/>
    <p:sldId id="270" r:id="rId10"/>
    <p:sldId id="269" r:id="rId11"/>
    <p:sldId id="266" r:id="rId12"/>
    <p:sldId id="272" r:id="rId13"/>
    <p:sldId id="262" r:id="rId14"/>
    <p:sldId id="273" r:id="rId15"/>
    <p:sldId id="268" r:id="rId16"/>
    <p:sldId id="275" r:id="rId17"/>
    <p:sldId id="276" r:id="rId18"/>
    <p:sldId id="277" r:id="rId19"/>
    <p:sldId id="281" r:id="rId20"/>
    <p:sldId id="271" r:id="rId21"/>
    <p:sldId id="267" r:id="rId22"/>
    <p:sldId id="278" r:id="rId23"/>
    <p:sldId id="261" r:id="rId24"/>
    <p:sldId id="280" r:id="rId25"/>
    <p:sldId id="279" r:id="rId2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1"/>
    <p:restoredTop sz="94578"/>
  </p:normalViewPr>
  <p:slideViewPr>
    <p:cSldViewPr snapToGrid="0">
      <p:cViewPr varScale="1">
        <p:scale>
          <a:sx n="108" d="100"/>
          <a:sy n="108" d="100"/>
        </p:scale>
        <p:origin x="50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3ADF7C-715A-1B43-9E76-F03532CEC568}" type="datetimeFigureOut">
              <a:rPr lang="es-CO" smtClean="0"/>
              <a:t>24/04/25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F5EFE8-F5F4-184A-BF87-CF4F06988E35}" type="slidenum">
              <a:rPr lang="es-CO" smtClean="0"/>
              <a:t>‹Nº›</a:t>
            </a:fld>
            <a:endParaRPr lang="es-CO"/>
          </a:p>
        </p:txBody>
      </p:sp>
    </p:spTree>
    <p:extLst>
      <p:ext uri="{BB962C8B-B14F-4D97-AF65-F5344CB8AC3E}">
        <p14:creationId xmlns:p14="http://schemas.microsoft.com/office/powerpoint/2010/main" val="1010040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C1FF71-1975-F39B-BC79-9459234BD3D2}"/>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5ECDC539-264D-F585-5E7C-76E012C69A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70F794FA-CA32-D35D-B9F0-72833282D475}"/>
              </a:ext>
            </a:extLst>
          </p:cNvPr>
          <p:cNvSpPr>
            <a:spLocks noGrp="1"/>
          </p:cNvSpPr>
          <p:nvPr>
            <p:ph type="dt" sz="half" idx="10"/>
          </p:nvPr>
        </p:nvSpPr>
        <p:spPr/>
        <p:txBody>
          <a:bodyPr/>
          <a:lstStyle/>
          <a:p>
            <a:fld id="{F868D388-06B8-C744-AEF1-32D6B3530C20}" type="datetime1">
              <a:rPr lang="es-CO" smtClean="0"/>
              <a:t>24/04/25</a:t>
            </a:fld>
            <a:endParaRPr lang="es-CO"/>
          </a:p>
        </p:txBody>
      </p:sp>
      <p:sp>
        <p:nvSpPr>
          <p:cNvPr id="5" name="Marcador de pie de página 4">
            <a:extLst>
              <a:ext uri="{FF2B5EF4-FFF2-40B4-BE49-F238E27FC236}">
                <a16:creationId xmlns:a16="http://schemas.microsoft.com/office/drawing/2014/main" id="{55EEE606-2CFF-EE07-BADA-9544A466BAF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793F9C5-1EEA-839B-FA91-4E389B53965D}"/>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2038533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68BD75-10A2-56B8-492F-D57A13C5388E}"/>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5A28DCA7-E405-DAF0-025A-BA57A4F9496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4C222642-3200-83F3-BDD2-C31EFC98F52F}"/>
              </a:ext>
            </a:extLst>
          </p:cNvPr>
          <p:cNvSpPr>
            <a:spLocks noGrp="1"/>
          </p:cNvSpPr>
          <p:nvPr>
            <p:ph type="dt" sz="half" idx="10"/>
          </p:nvPr>
        </p:nvSpPr>
        <p:spPr/>
        <p:txBody>
          <a:bodyPr/>
          <a:lstStyle/>
          <a:p>
            <a:fld id="{D2C1B85B-EF2C-A849-9FD7-83956D5684CB}" type="datetime1">
              <a:rPr lang="es-CO" smtClean="0"/>
              <a:t>24/04/25</a:t>
            </a:fld>
            <a:endParaRPr lang="es-CO"/>
          </a:p>
        </p:txBody>
      </p:sp>
      <p:sp>
        <p:nvSpPr>
          <p:cNvPr id="5" name="Marcador de pie de página 4">
            <a:extLst>
              <a:ext uri="{FF2B5EF4-FFF2-40B4-BE49-F238E27FC236}">
                <a16:creationId xmlns:a16="http://schemas.microsoft.com/office/drawing/2014/main" id="{133D47B4-1D31-6B98-5B57-3C5C224EE6C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A5ED212-8CDE-8863-ECB2-BB67AB2EAFC8}"/>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3700920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02AFC2-4826-AEAA-7BEB-3DFCFF766F0D}"/>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AEBA3D20-E3C0-A101-3D15-4CF1E75D9C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214D053-E546-273D-110A-63B308062ECF}"/>
              </a:ext>
            </a:extLst>
          </p:cNvPr>
          <p:cNvSpPr>
            <a:spLocks noGrp="1"/>
          </p:cNvSpPr>
          <p:nvPr>
            <p:ph type="dt" sz="half" idx="10"/>
          </p:nvPr>
        </p:nvSpPr>
        <p:spPr/>
        <p:txBody>
          <a:bodyPr/>
          <a:lstStyle/>
          <a:p>
            <a:fld id="{DA78B46E-8D1B-FD4A-95CC-E84FC2789A24}" type="datetime1">
              <a:rPr lang="es-CO" smtClean="0"/>
              <a:t>24/04/25</a:t>
            </a:fld>
            <a:endParaRPr lang="es-CO"/>
          </a:p>
        </p:txBody>
      </p:sp>
      <p:sp>
        <p:nvSpPr>
          <p:cNvPr id="5" name="Marcador de pie de página 4">
            <a:extLst>
              <a:ext uri="{FF2B5EF4-FFF2-40B4-BE49-F238E27FC236}">
                <a16:creationId xmlns:a16="http://schemas.microsoft.com/office/drawing/2014/main" id="{72C87400-1290-1306-BECC-CB21E58FD66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67BC367-471B-A78D-A4EE-4098CCDF8C89}"/>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2571844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B70C35-6CF7-AA34-41D3-521B1619D7D1}"/>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22BC3AA9-D6F6-A153-93EF-7BAD21475DB7}"/>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A3223802-F980-85AD-2117-D514F50968F6}"/>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C2CB37B0-06B3-52F5-9D3A-625C3E74C3B8}"/>
              </a:ext>
            </a:extLst>
          </p:cNvPr>
          <p:cNvSpPr>
            <a:spLocks noGrp="1"/>
          </p:cNvSpPr>
          <p:nvPr>
            <p:ph type="dt" sz="half" idx="10"/>
          </p:nvPr>
        </p:nvSpPr>
        <p:spPr/>
        <p:txBody>
          <a:bodyPr/>
          <a:lstStyle/>
          <a:p>
            <a:fld id="{EC85F1E5-8EA0-6F4B-8087-C48FF8440318}" type="datetime1">
              <a:rPr lang="es-CO" smtClean="0"/>
              <a:t>24/04/25</a:t>
            </a:fld>
            <a:endParaRPr lang="es-CO"/>
          </a:p>
        </p:txBody>
      </p:sp>
      <p:sp>
        <p:nvSpPr>
          <p:cNvPr id="6" name="Marcador de pie de página 5">
            <a:extLst>
              <a:ext uri="{FF2B5EF4-FFF2-40B4-BE49-F238E27FC236}">
                <a16:creationId xmlns:a16="http://schemas.microsoft.com/office/drawing/2014/main" id="{6026C3BC-BB62-A5F5-183F-C1C4D775CCA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4D4742F-691D-ADD3-6D17-B37D0F4D8485}"/>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1623527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491920-F168-0BF5-D9D1-F9F3C0FBFBF7}"/>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B9AE4AD3-A485-D144-E8FB-4913C983D8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4B330967-41C6-C388-0037-E281C373611F}"/>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A7830979-F213-84A3-20F5-F2EC2CE03E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9B570012-7D4F-715A-C6A9-9DB5C06172B6}"/>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7104AF1C-5CED-DC13-200C-346B35A7952B}"/>
              </a:ext>
            </a:extLst>
          </p:cNvPr>
          <p:cNvSpPr>
            <a:spLocks noGrp="1"/>
          </p:cNvSpPr>
          <p:nvPr>
            <p:ph type="dt" sz="half" idx="10"/>
          </p:nvPr>
        </p:nvSpPr>
        <p:spPr/>
        <p:txBody>
          <a:bodyPr/>
          <a:lstStyle/>
          <a:p>
            <a:fld id="{A8FC92F1-86A2-3847-88EE-AFC4B0E13287}" type="datetime1">
              <a:rPr lang="es-CO" smtClean="0"/>
              <a:t>24/04/25</a:t>
            </a:fld>
            <a:endParaRPr lang="es-CO"/>
          </a:p>
        </p:txBody>
      </p:sp>
      <p:sp>
        <p:nvSpPr>
          <p:cNvPr id="8" name="Marcador de pie de página 7">
            <a:extLst>
              <a:ext uri="{FF2B5EF4-FFF2-40B4-BE49-F238E27FC236}">
                <a16:creationId xmlns:a16="http://schemas.microsoft.com/office/drawing/2014/main" id="{D19D1E93-0EAA-054A-7121-3C6C18EA158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309DA3B7-5C7A-4F6F-5D6C-314D8A7366C8}"/>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18118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1777A0-A14D-3389-E5FB-648FEF1FAA0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B48DD419-3236-1085-1B45-D2A40549EA06}"/>
              </a:ext>
            </a:extLst>
          </p:cNvPr>
          <p:cNvSpPr>
            <a:spLocks noGrp="1"/>
          </p:cNvSpPr>
          <p:nvPr>
            <p:ph type="dt" sz="half" idx="10"/>
          </p:nvPr>
        </p:nvSpPr>
        <p:spPr/>
        <p:txBody>
          <a:bodyPr/>
          <a:lstStyle/>
          <a:p>
            <a:fld id="{96E8C48E-B42D-EE45-94FA-0A1EF4A7DD04}" type="datetime1">
              <a:rPr lang="es-CO" smtClean="0"/>
              <a:t>24/04/25</a:t>
            </a:fld>
            <a:endParaRPr lang="es-CO"/>
          </a:p>
        </p:txBody>
      </p:sp>
      <p:sp>
        <p:nvSpPr>
          <p:cNvPr id="4" name="Marcador de pie de página 3">
            <a:extLst>
              <a:ext uri="{FF2B5EF4-FFF2-40B4-BE49-F238E27FC236}">
                <a16:creationId xmlns:a16="http://schemas.microsoft.com/office/drawing/2014/main" id="{6755AD34-1D8B-0679-5E55-3B0862F09F7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9F7CDFFC-0BAF-7896-BB9D-829C4C81F36B}"/>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778658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DF20E0B-4D0E-BBC6-9A71-B8D7D31C9A66}"/>
              </a:ext>
            </a:extLst>
          </p:cNvPr>
          <p:cNvSpPr>
            <a:spLocks noGrp="1"/>
          </p:cNvSpPr>
          <p:nvPr>
            <p:ph type="dt" sz="half" idx="10"/>
          </p:nvPr>
        </p:nvSpPr>
        <p:spPr/>
        <p:txBody>
          <a:bodyPr/>
          <a:lstStyle/>
          <a:p>
            <a:fld id="{787C83E1-7439-DD42-BC6C-7394C12E6AE2}" type="datetime1">
              <a:rPr lang="es-CO" smtClean="0"/>
              <a:t>24/04/25</a:t>
            </a:fld>
            <a:endParaRPr lang="es-CO"/>
          </a:p>
        </p:txBody>
      </p:sp>
      <p:sp>
        <p:nvSpPr>
          <p:cNvPr id="3" name="Marcador de pie de página 2">
            <a:extLst>
              <a:ext uri="{FF2B5EF4-FFF2-40B4-BE49-F238E27FC236}">
                <a16:creationId xmlns:a16="http://schemas.microsoft.com/office/drawing/2014/main" id="{8958C213-3D50-1A35-9121-1D637431FFDF}"/>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C2A2A964-0AF2-7F96-9EA4-64847BC9E311}"/>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2012344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0AF069-CF70-3751-1992-9E977B57C28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4123EC58-B108-FD75-AE1E-05BDFE33A9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792C32A5-9674-A498-1408-B98886C503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3B4CE7A-8BCC-5CF0-56F6-892261046DB8}"/>
              </a:ext>
            </a:extLst>
          </p:cNvPr>
          <p:cNvSpPr>
            <a:spLocks noGrp="1"/>
          </p:cNvSpPr>
          <p:nvPr>
            <p:ph type="dt" sz="half" idx="10"/>
          </p:nvPr>
        </p:nvSpPr>
        <p:spPr/>
        <p:txBody>
          <a:bodyPr/>
          <a:lstStyle/>
          <a:p>
            <a:fld id="{F4CF6B1C-7607-3945-84CD-6DBA4656F1BB}" type="datetime1">
              <a:rPr lang="es-CO" smtClean="0"/>
              <a:t>24/04/25</a:t>
            </a:fld>
            <a:endParaRPr lang="es-CO"/>
          </a:p>
        </p:txBody>
      </p:sp>
      <p:sp>
        <p:nvSpPr>
          <p:cNvPr id="6" name="Marcador de pie de página 5">
            <a:extLst>
              <a:ext uri="{FF2B5EF4-FFF2-40B4-BE49-F238E27FC236}">
                <a16:creationId xmlns:a16="http://schemas.microsoft.com/office/drawing/2014/main" id="{1DA4D565-F51B-08C2-5665-752603B21B0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3B1ABE9-AD4F-5187-6317-F82A9A8AFEB4}"/>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3352572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42DC91-2952-AE1E-A184-3FBCDF60F73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697C2B7C-9A2C-8393-4512-7ED6321655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4F9F3CC-8754-7FF7-C135-7D101FFBDE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43DE8D86-D5D2-84C9-AC23-EC0F00DA2CE5}"/>
              </a:ext>
            </a:extLst>
          </p:cNvPr>
          <p:cNvSpPr>
            <a:spLocks noGrp="1"/>
          </p:cNvSpPr>
          <p:nvPr>
            <p:ph type="dt" sz="half" idx="10"/>
          </p:nvPr>
        </p:nvSpPr>
        <p:spPr/>
        <p:txBody>
          <a:bodyPr/>
          <a:lstStyle/>
          <a:p>
            <a:fld id="{08B1905F-C222-4E4E-8DED-0D3E92059F10}" type="datetime1">
              <a:rPr lang="es-CO" smtClean="0"/>
              <a:t>24/04/25</a:t>
            </a:fld>
            <a:endParaRPr lang="es-CO"/>
          </a:p>
        </p:txBody>
      </p:sp>
      <p:sp>
        <p:nvSpPr>
          <p:cNvPr id="6" name="Marcador de pie de página 5">
            <a:extLst>
              <a:ext uri="{FF2B5EF4-FFF2-40B4-BE49-F238E27FC236}">
                <a16:creationId xmlns:a16="http://schemas.microsoft.com/office/drawing/2014/main" id="{D0B9CA96-D15C-EF80-9AE5-203C038CC7E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396C8FA-2E5F-4CDE-8AFA-1801B8CD36B0}"/>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435855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D2D4DB-4DD3-70BC-49C7-97B650E8126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B6DCECE6-E16F-A54B-9783-84CC7502554C}"/>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2E496A60-CD0D-4D68-F0FD-D0C99C6EB389}"/>
              </a:ext>
            </a:extLst>
          </p:cNvPr>
          <p:cNvSpPr>
            <a:spLocks noGrp="1"/>
          </p:cNvSpPr>
          <p:nvPr>
            <p:ph type="dt" sz="half" idx="10"/>
          </p:nvPr>
        </p:nvSpPr>
        <p:spPr/>
        <p:txBody>
          <a:bodyPr/>
          <a:lstStyle/>
          <a:p>
            <a:fld id="{13AA109A-5281-3444-975A-2DE6BE471346}" type="datetime1">
              <a:rPr lang="es-CO" smtClean="0"/>
              <a:t>24/04/25</a:t>
            </a:fld>
            <a:endParaRPr lang="es-CO"/>
          </a:p>
        </p:txBody>
      </p:sp>
      <p:sp>
        <p:nvSpPr>
          <p:cNvPr id="5" name="Marcador de pie de página 4">
            <a:extLst>
              <a:ext uri="{FF2B5EF4-FFF2-40B4-BE49-F238E27FC236}">
                <a16:creationId xmlns:a16="http://schemas.microsoft.com/office/drawing/2014/main" id="{BF02EBAD-7BD5-5BE1-F5F5-80CD16D7543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12B99B8-E4FF-8829-4B72-0DBC1B3E69FF}"/>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777409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C564581-32B1-8FC3-354D-4690F2F726C0}"/>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D093E2E1-B372-1EED-9688-44F42B70F1E1}"/>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17D42C15-3430-25D6-3F57-A58DA703C1FB}"/>
              </a:ext>
            </a:extLst>
          </p:cNvPr>
          <p:cNvSpPr>
            <a:spLocks noGrp="1"/>
          </p:cNvSpPr>
          <p:nvPr>
            <p:ph type="dt" sz="half" idx="10"/>
          </p:nvPr>
        </p:nvSpPr>
        <p:spPr/>
        <p:txBody>
          <a:bodyPr/>
          <a:lstStyle/>
          <a:p>
            <a:fld id="{6A800182-0D77-0F45-9B8E-2BC4542BEAB8}" type="datetime1">
              <a:rPr lang="es-CO" smtClean="0"/>
              <a:t>24/04/25</a:t>
            </a:fld>
            <a:endParaRPr lang="es-CO"/>
          </a:p>
        </p:txBody>
      </p:sp>
      <p:sp>
        <p:nvSpPr>
          <p:cNvPr id="5" name="Marcador de pie de página 4">
            <a:extLst>
              <a:ext uri="{FF2B5EF4-FFF2-40B4-BE49-F238E27FC236}">
                <a16:creationId xmlns:a16="http://schemas.microsoft.com/office/drawing/2014/main" id="{CA5AADCF-2F93-EF13-70A7-2948CEA2A96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7A9CF3B-521C-F47C-0EF7-422418A3062D}"/>
              </a:ext>
            </a:extLst>
          </p:cNvPr>
          <p:cNvSpPr>
            <a:spLocks noGrp="1"/>
          </p:cNvSpPr>
          <p:nvPr>
            <p:ph type="sldNum" sz="quarter" idx="12"/>
          </p:nvPr>
        </p:nvSpPr>
        <p:spPr/>
        <p:txBody>
          <a:bodyPr/>
          <a:lstStyle/>
          <a:p>
            <a:fld id="{10300CBC-96E2-1140-895A-FAC99A3B56C7}" type="slidenum">
              <a:rPr lang="es-CO" smtClean="0"/>
              <a:t>‹Nº›</a:t>
            </a:fld>
            <a:endParaRPr lang="es-CO"/>
          </a:p>
        </p:txBody>
      </p:sp>
    </p:spTree>
    <p:extLst>
      <p:ext uri="{BB962C8B-B14F-4D97-AF65-F5344CB8AC3E}">
        <p14:creationId xmlns:p14="http://schemas.microsoft.com/office/powerpoint/2010/main" val="2625533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D8F82AF-6A8E-7DC1-CE00-645BB6CF8D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B5A5D951-2E98-0938-28A2-286D314DBE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B36DFFC1-FEE9-3858-C3D8-0C6FFA8627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547437-1EE0-C243-BAEE-5E48166DCB5E}" type="datetime1">
              <a:rPr lang="es-CO" smtClean="0"/>
              <a:t>24/04/25</a:t>
            </a:fld>
            <a:endParaRPr lang="es-CO"/>
          </a:p>
        </p:txBody>
      </p:sp>
      <p:sp>
        <p:nvSpPr>
          <p:cNvPr id="5" name="Marcador de pie de página 4">
            <a:extLst>
              <a:ext uri="{FF2B5EF4-FFF2-40B4-BE49-F238E27FC236}">
                <a16:creationId xmlns:a16="http://schemas.microsoft.com/office/drawing/2014/main" id="{75C3D024-57E5-AA2D-9B23-DF64BBEF0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EEBCD316-36FA-8A71-5478-CE344CCB49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300CBC-96E2-1140-895A-FAC99A3B56C7}" type="slidenum">
              <a:rPr lang="es-CO" smtClean="0"/>
              <a:t>‹Nº›</a:t>
            </a:fld>
            <a:endParaRPr lang="es-CO"/>
          </a:p>
        </p:txBody>
      </p:sp>
    </p:spTree>
    <p:extLst>
      <p:ext uri="{BB962C8B-B14F-4D97-AF65-F5344CB8AC3E}">
        <p14:creationId xmlns:p14="http://schemas.microsoft.com/office/powerpoint/2010/main" val="343301110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_AIvRQj8kHs" TargetMode="External"/><Relationship Id="rId1" Type="http://schemas.openxmlformats.org/officeDocument/2006/relationships/slideLayout" Target="../slideLayouts/slideLayout2.xml"/><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5.wdp"/></Relationships>
</file>

<file path=ppt/slides/_rels/slide25.xml.rels><?xml version="1.0" encoding="UTF-8" standalone="yes"?>
<Relationships xmlns="http://schemas.openxmlformats.org/package/2006/relationships"><Relationship Id="rId3" Type="http://schemas.openxmlformats.org/officeDocument/2006/relationships/hyperlink" Target="https://www.ejemplos.co/presente-del-subjuntivo/" TargetMode="External"/><Relationship Id="rId2" Type="http://schemas.openxmlformats.org/officeDocument/2006/relationships/hyperlink" Target="https://espanol.lingolia.com/es/gramatica/tiempos/presente" TargetMode="Externa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png"/><Relationship Id="rId4" Type="http://schemas.openxmlformats.org/officeDocument/2006/relationships/hyperlink" Target="https://www.coalicionporelevangelio.org/articulo/carta-santiago-no-es-extran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561A41-C111-C9A4-2D57-B079C2312B60}"/>
              </a:ext>
            </a:extLst>
          </p:cNvPr>
          <p:cNvSpPr>
            <a:spLocks noGrp="1"/>
          </p:cNvSpPr>
          <p:nvPr>
            <p:ph type="ctrTitle"/>
          </p:nvPr>
        </p:nvSpPr>
        <p:spPr/>
        <p:txBody>
          <a:bodyPr/>
          <a:lstStyle/>
          <a:p>
            <a:r>
              <a:rPr lang="es-CO" dirty="0">
                <a:latin typeface="Book Antiqua" panose="02040602050305030304" pitchFamily="18" charset="0"/>
              </a:rPr>
              <a:t>Pastoral de la salud</a:t>
            </a:r>
          </a:p>
        </p:txBody>
      </p:sp>
      <p:sp>
        <p:nvSpPr>
          <p:cNvPr id="3" name="Subtítulo 2">
            <a:extLst>
              <a:ext uri="{FF2B5EF4-FFF2-40B4-BE49-F238E27FC236}">
                <a16:creationId xmlns:a16="http://schemas.microsoft.com/office/drawing/2014/main" id="{2D694F0A-F0BD-E2B7-795C-4C27960E4B5D}"/>
              </a:ext>
            </a:extLst>
          </p:cNvPr>
          <p:cNvSpPr>
            <a:spLocks noGrp="1"/>
          </p:cNvSpPr>
          <p:nvPr>
            <p:ph type="subTitle" idx="1"/>
          </p:nvPr>
        </p:nvSpPr>
        <p:spPr>
          <a:xfrm>
            <a:off x="1338262" y="4363306"/>
            <a:ext cx="9144000" cy="1655762"/>
          </a:xfrm>
        </p:spPr>
        <p:txBody>
          <a:bodyPr>
            <a:normAutofit/>
          </a:bodyPr>
          <a:lstStyle/>
          <a:p>
            <a:r>
              <a:rPr lang="es-CO" b="1" i="1" dirty="0">
                <a:solidFill>
                  <a:schemeClr val="accent4"/>
                </a:solidFill>
              </a:rPr>
              <a:t>…”</a:t>
            </a:r>
            <a:r>
              <a:rPr lang="es-CO" b="1" i="1" dirty="0">
                <a:solidFill>
                  <a:schemeClr val="accent4"/>
                </a:solidFill>
                <a:latin typeface="Book Antiqua" panose="02040602050305030304" pitchFamily="18" charset="0"/>
              </a:rPr>
              <a:t>Llame a los ancianos de la Iglesia y oren por Él</a:t>
            </a:r>
            <a:r>
              <a:rPr lang="es-CO" dirty="0">
                <a:solidFill>
                  <a:schemeClr val="accent4"/>
                </a:solidFill>
                <a:latin typeface="Book Antiqua" panose="02040602050305030304" pitchFamily="18" charset="0"/>
              </a:rPr>
              <a:t>”… </a:t>
            </a:r>
          </a:p>
          <a:p>
            <a:r>
              <a:rPr lang="es-CO" dirty="0">
                <a:solidFill>
                  <a:schemeClr val="accent4"/>
                </a:solidFill>
                <a:latin typeface="Book Antiqua" panose="02040602050305030304" pitchFamily="18" charset="0"/>
              </a:rPr>
              <a:t>Santiago 5,14           </a:t>
            </a:r>
          </a:p>
          <a:p>
            <a:endParaRPr lang="es-CO" dirty="0">
              <a:solidFill>
                <a:schemeClr val="accent4"/>
              </a:solidFill>
              <a:latin typeface="Book Antiqua" panose="02040602050305030304" pitchFamily="18" charset="0"/>
            </a:endParaRPr>
          </a:p>
          <a:p>
            <a:pPr algn="r"/>
            <a:r>
              <a:rPr lang="es-CO" sz="1200" i="1" dirty="0">
                <a:solidFill>
                  <a:schemeClr val="bg1"/>
                </a:solidFill>
              </a:rPr>
              <a:t>Seminarista Joel Góez Marín</a:t>
            </a:r>
          </a:p>
        </p:txBody>
      </p:sp>
      <p:pic>
        <p:nvPicPr>
          <p:cNvPr id="5" name="Imagen 4">
            <a:extLst>
              <a:ext uri="{FF2B5EF4-FFF2-40B4-BE49-F238E27FC236}">
                <a16:creationId xmlns:a16="http://schemas.microsoft.com/office/drawing/2014/main" id="{27C89CBD-2F1C-CBC2-CAE6-91D82AF10D0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482262" y="5349875"/>
            <a:ext cx="1376363" cy="1338386"/>
          </a:xfrm>
          <a:prstGeom prst="rect">
            <a:avLst/>
          </a:prstGeom>
        </p:spPr>
      </p:pic>
    </p:spTree>
    <p:extLst>
      <p:ext uri="{BB962C8B-B14F-4D97-AF65-F5344CB8AC3E}">
        <p14:creationId xmlns:p14="http://schemas.microsoft.com/office/powerpoint/2010/main" val="2873160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6A23D9-B623-6609-4FE7-5774664928DE}"/>
              </a:ext>
            </a:extLst>
          </p:cNvPr>
          <p:cNvSpPr>
            <a:spLocks noGrp="1"/>
          </p:cNvSpPr>
          <p:nvPr>
            <p:ph type="title"/>
          </p:nvPr>
        </p:nvSpPr>
        <p:spPr>
          <a:xfrm>
            <a:off x="838200" y="365125"/>
            <a:ext cx="10463213" cy="1325563"/>
          </a:xfrm>
        </p:spPr>
        <p:txBody>
          <a:bodyPr/>
          <a:lstStyle/>
          <a:p>
            <a:r>
              <a:rPr lang="es-CO" dirty="0">
                <a:latin typeface="Book Antiqua" panose="02040602050305030304" pitchFamily="18" charset="0"/>
              </a:rPr>
              <a:t>Santiago 5, 13-18</a:t>
            </a:r>
          </a:p>
        </p:txBody>
      </p:sp>
      <p:sp>
        <p:nvSpPr>
          <p:cNvPr id="3" name="Marcador de contenido 2">
            <a:extLst>
              <a:ext uri="{FF2B5EF4-FFF2-40B4-BE49-F238E27FC236}">
                <a16:creationId xmlns:a16="http://schemas.microsoft.com/office/drawing/2014/main" id="{48CBA6CC-CE9E-8BB5-12A1-659BFB860079}"/>
              </a:ext>
            </a:extLst>
          </p:cNvPr>
          <p:cNvSpPr>
            <a:spLocks noGrp="1"/>
          </p:cNvSpPr>
          <p:nvPr>
            <p:ph idx="1"/>
          </p:nvPr>
        </p:nvSpPr>
        <p:spPr>
          <a:xfrm>
            <a:off x="295275" y="1395045"/>
            <a:ext cx="10463213" cy="5193323"/>
          </a:xfrm>
        </p:spPr>
        <p:txBody>
          <a:bodyPr>
            <a:normAutofit fontScale="70000" lnSpcReduction="20000"/>
          </a:bodyPr>
          <a:lstStyle/>
          <a:p>
            <a:pPr marL="0" indent="0" algn="just">
              <a:lnSpc>
                <a:spcPct val="160000"/>
              </a:lnSpc>
              <a:buNone/>
            </a:pPr>
            <a:r>
              <a:rPr lang="es-CO" i="1" dirty="0">
                <a:latin typeface="Book Antiqua" panose="02040602050305030304" pitchFamily="18" charset="0"/>
              </a:rPr>
              <a:t>…”¿Sufre alguno entre vosotros? Que ore ¿Está alguno alegre? Que cante Salmos ¿Está enfermo alguno entre vosotros? Que llame a los ancianos de la Iglesia, para que oren por él y le unjan con óleo en el nombre del Señor. La oración hecha con fe salvará al enfermo, y el Señor hará que se levante; y, si hubiera cometido pecados, le serán perdonados. Confesaos, pues, mutuamente vuestros pecados y orad los unos por los otros, para que seáis curados. La oración ferviente del justo tiene mucho poder. Elías era un hombre de igual condición que nosotros; oro insistentemente para que no lloviese, y no llovió sobre la tierra durante tres años y seis meses. Después oró de nuevo y el cielo dio lluvia y la tierra produjo su fruto” …</a:t>
            </a:r>
            <a:r>
              <a:rPr lang="es-CO" i="1" dirty="0"/>
              <a:t> </a:t>
            </a:r>
          </a:p>
          <a:p>
            <a:pPr marL="0" indent="0">
              <a:buNone/>
            </a:pPr>
            <a:endParaRPr lang="es-CO" i="1" dirty="0">
              <a:latin typeface="Book Antiqua" panose="02040602050305030304" pitchFamily="18" charset="0"/>
            </a:endParaRPr>
          </a:p>
          <a:p>
            <a:pPr marL="0" indent="0">
              <a:buNone/>
            </a:pPr>
            <a:endParaRPr lang="es-CO" dirty="0">
              <a:latin typeface="Book Antiqua" panose="02040602050305030304" pitchFamily="18" charset="0"/>
            </a:endParaRPr>
          </a:p>
          <a:p>
            <a:pPr marL="0" indent="0">
              <a:buNone/>
            </a:pPr>
            <a:r>
              <a:rPr lang="es-CO" dirty="0">
                <a:latin typeface="Book Antiqua" panose="02040602050305030304" pitchFamily="18" charset="0"/>
              </a:rPr>
              <a:t>Palabra de Dios</a:t>
            </a:r>
            <a:endParaRPr lang="es-CO" dirty="0"/>
          </a:p>
        </p:txBody>
      </p:sp>
      <p:pic>
        <p:nvPicPr>
          <p:cNvPr id="4" name="Imagen 3">
            <a:extLst>
              <a:ext uri="{FF2B5EF4-FFF2-40B4-BE49-F238E27FC236}">
                <a16:creationId xmlns:a16="http://schemas.microsoft.com/office/drawing/2014/main" id="{ECD5F688-6BAC-8CDD-1D80-FD462B1D6BA8}"/>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810875" y="5436986"/>
            <a:ext cx="1085850" cy="1055889"/>
          </a:xfrm>
          <a:prstGeom prst="rect">
            <a:avLst/>
          </a:prstGeom>
        </p:spPr>
      </p:pic>
    </p:spTree>
    <p:extLst>
      <p:ext uri="{BB962C8B-B14F-4D97-AF65-F5344CB8AC3E}">
        <p14:creationId xmlns:p14="http://schemas.microsoft.com/office/powerpoint/2010/main" val="737322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838200" y="365125"/>
            <a:ext cx="10515600" cy="725121"/>
          </a:xfrm>
        </p:spPr>
        <p:txBody>
          <a:bodyPr/>
          <a:lstStyle/>
          <a:p>
            <a:r>
              <a:rPr lang="es-CO" dirty="0">
                <a:latin typeface="Book Antiqua" panose="02040602050305030304" pitchFamily="18" charset="0"/>
              </a:rPr>
              <a:t>Epístola de Santiago </a:t>
            </a: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287216" y="1090246"/>
            <a:ext cx="10515600" cy="5402629"/>
          </a:xfrm>
        </p:spPr>
        <p:txBody>
          <a:bodyPr>
            <a:normAutofit fontScale="85000" lnSpcReduction="20000"/>
          </a:bodyPr>
          <a:lstStyle/>
          <a:p>
            <a:pPr algn="just"/>
            <a:r>
              <a:rPr lang="es-CO" dirty="0">
                <a:solidFill>
                  <a:schemeClr val="bg1"/>
                </a:solidFill>
                <a:latin typeface="Book Antiqua" panose="02040602050305030304" pitchFamily="18" charset="0"/>
              </a:rPr>
              <a:t>- La Carta de Santiago conecta profundamente con las Escrituras del Antiguo Testamento, mostrando la continuidad del plan divino.</a:t>
            </a:r>
          </a:p>
          <a:p>
            <a:pPr algn="just"/>
            <a:r>
              <a:rPr lang="es-CO" dirty="0">
                <a:solidFill>
                  <a:schemeClr val="bg1"/>
                </a:solidFill>
                <a:latin typeface="Book Antiqua" panose="02040602050305030304" pitchFamily="18" charset="0"/>
              </a:rPr>
              <a:t>- Al identificarse como "Jacobo", Santiago vincula la nueva comunidad cristiana con el Israel de antaño.</a:t>
            </a:r>
          </a:p>
          <a:p>
            <a:pPr algn="just"/>
            <a:r>
              <a:rPr lang="es-CO" dirty="0">
                <a:solidFill>
                  <a:schemeClr val="bg1"/>
                </a:solidFill>
                <a:latin typeface="Book Antiqua" panose="02040602050305030304" pitchFamily="18" charset="0"/>
              </a:rPr>
              <a:t>- Jesús es descrito como el "Señor de gloria", conectando su exaltación con la soberanía de Dios en el Antiguo Testamento.</a:t>
            </a:r>
          </a:p>
          <a:p>
            <a:pPr algn="just"/>
            <a:r>
              <a:rPr lang="es-CO" dirty="0">
                <a:solidFill>
                  <a:schemeClr val="bg1"/>
                </a:solidFill>
                <a:latin typeface="Book Antiqua" panose="02040602050305030304" pitchFamily="18" charset="0"/>
              </a:rPr>
              <a:t>- La crítica al favoritismo de Santiago refleja el principio del Reino de Dios, donde todos son iguales ante Cristo.</a:t>
            </a:r>
          </a:p>
          <a:p>
            <a:pPr algn="just"/>
            <a:r>
              <a:rPr lang="es-CO" dirty="0">
                <a:solidFill>
                  <a:schemeClr val="bg1"/>
                </a:solidFill>
                <a:latin typeface="Book Antiqua" panose="02040602050305030304" pitchFamily="18" charset="0"/>
              </a:rPr>
              <a:t>- La referencia al Salmo 110 subraya que los cristianos deben vivir conforme al reinado absoluto de Jesús.</a:t>
            </a:r>
          </a:p>
          <a:p>
            <a:pPr algn="just"/>
            <a:r>
              <a:rPr lang="es-CO" dirty="0">
                <a:solidFill>
                  <a:schemeClr val="bg1"/>
                </a:solidFill>
                <a:latin typeface="Book Antiqua" panose="02040602050305030304" pitchFamily="18" charset="0"/>
              </a:rPr>
              <a:t>- La "ley real" que menciona Santiago resalta el mandamiento central de amar al prójimo, como enseñó Jesús.</a:t>
            </a:r>
          </a:p>
          <a:p>
            <a:pPr algn="just"/>
            <a:r>
              <a:rPr lang="es-CO" dirty="0">
                <a:solidFill>
                  <a:schemeClr val="bg1"/>
                </a:solidFill>
                <a:latin typeface="Book Antiqua" panose="02040602050305030304" pitchFamily="18" charset="0"/>
              </a:rPr>
              <a:t>- La enseñanza de Santiago sobre humildad y justicia social refleja los valores del Sermón del Monte. </a:t>
            </a:r>
          </a:p>
          <a:p>
            <a:pPr algn="just"/>
            <a:r>
              <a:rPr lang="es-CO" dirty="0">
                <a:solidFill>
                  <a:schemeClr val="bg1"/>
                </a:solidFill>
                <a:latin typeface="Book Antiqua" panose="02040602050305030304" pitchFamily="18" charset="0"/>
              </a:rPr>
              <a:t>- Conocer las Escrituras como hacía Santiago nos ayuda a entender mejor la cohesión entre el Antiguo y el Nuevo Testamento. </a:t>
            </a:r>
          </a:p>
          <a:p>
            <a:pPr marL="0" indent="0" algn="just">
              <a:buNone/>
            </a:pPr>
            <a:r>
              <a:rPr lang="es-CO" sz="1200" dirty="0">
                <a:solidFill>
                  <a:schemeClr val="bg1"/>
                </a:solidFill>
                <a:latin typeface="Book Antiqua" panose="02040602050305030304" pitchFamily="18" charset="0"/>
              </a:rPr>
              <a:t>*Crowe, 2025. Recuperado de: https://</a:t>
            </a:r>
            <a:r>
              <a:rPr lang="es-CO" sz="1200" dirty="0" err="1">
                <a:solidFill>
                  <a:schemeClr val="bg1"/>
                </a:solidFill>
                <a:latin typeface="Book Antiqua" panose="02040602050305030304" pitchFamily="18" charset="0"/>
              </a:rPr>
              <a:t>www.coalicionporelevangelio.org</a:t>
            </a:r>
            <a:r>
              <a:rPr lang="es-CO" sz="1200" dirty="0">
                <a:solidFill>
                  <a:schemeClr val="bg1"/>
                </a:solidFill>
                <a:latin typeface="Book Antiqua" panose="02040602050305030304" pitchFamily="18" charset="0"/>
              </a:rPr>
              <a:t>/articulo/carta-</a:t>
            </a:r>
            <a:r>
              <a:rPr lang="es-CO" sz="1200" dirty="0" err="1">
                <a:solidFill>
                  <a:schemeClr val="bg1"/>
                </a:solidFill>
                <a:latin typeface="Book Antiqua" panose="02040602050305030304" pitchFamily="18" charset="0"/>
              </a:rPr>
              <a:t>santiago</a:t>
            </a:r>
            <a:r>
              <a:rPr lang="es-CO" sz="1200" dirty="0">
                <a:solidFill>
                  <a:schemeClr val="bg1"/>
                </a:solidFill>
                <a:latin typeface="Book Antiqua" panose="02040602050305030304" pitchFamily="18" charset="0"/>
              </a:rPr>
              <a:t>-no-es-</a:t>
            </a:r>
            <a:r>
              <a:rPr lang="es-CO" sz="1200" dirty="0" err="1">
                <a:solidFill>
                  <a:schemeClr val="bg1"/>
                </a:solidFill>
                <a:latin typeface="Book Antiqua" panose="02040602050305030304" pitchFamily="18" charset="0"/>
              </a:rPr>
              <a:t>extrana</a:t>
            </a:r>
            <a:r>
              <a:rPr lang="es-CO" sz="1200" dirty="0">
                <a:solidFill>
                  <a:schemeClr val="bg1"/>
                </a:solidFill>
                <a:latin typeface="Book Antiqua" panose="02040602050305030304" pitchFamily="18" charset="0"/>
              </a:rPr>
              <a:t>/</a:t>
            </a:r>
            <a:endParaRPr lang="es-CO" sz="1400" dirty="0">
              <a:solidFill>
                <a:schemeClr val="bg1"/>
              </a:solidFill>
              <a:latin typeface="Book Antiqua" panose="02040602050305030304" pitchFamily="18"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
        <p:nvSpPr>
          <p:cNvPr id="5" name="CuadroTexto 4">
            <a:extLst>
              <a:ext uri="{FF2B5EF4-FFF2-40B4-BE49-F238E27FC236}">
                <a16:creationId xmlns:a16="http://schemas.microsoft.com/office/drawing/2014/main" id="{F3525A32-E28E-FBA0-EB89-5684C7648558}"/>
              </a:ext>
            </a:extLst>
          </p:cNvPr>
          <p:cNvSpPr txBox="1"/>
          <p:nvPr/>
        </p:nvSpPr>
        <p:spPr>
          <a:xfrm>
            <a:off x="2731477" y="2778369"/>
            <a:ext cx="184731" cy="369332"/>
          </a:xfrm>
          <a:prstGeom prst="rect">
            <a:avLst/>
          </a:prstGeom>
          <a:noFill/>
        </p:spPr>
        <p:txBody>
          <a:bodyPr wrap="none" rtlCol="0">
            <a:spAutoFit/>
          </a:bodyPr>
          <a:lstStyle/>
          <a:p>
            <a:endParaRPr lang="es-CO" dirty="0"/>
          </a:p>
        </p:txBody>
      </p:sp>
    </p:spTree>
    <p:extLst>
      <p:ext uri="{BB962C8B-B14F-4D97-AF65-F5344CB8AC3E}">
        <p14:creationId xmlns:p14="http://schemas.microsoft.com/office/powerpoint/2010/main" val="113028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1F8DAD-B394-2314-2D68-ECA2F8777A16}"/>
              </a:ext>
            </a:extLst>
          </p:cNvPr>
          <p:cNvSpPr>
            <a:spLocks noGrp="1"/>
          </p:cNvSpPr>
          <p:nvPr>
            <p:ph type="title"/>
          </p:nvPr>
        </p:nvSpPr>
        <p:spPr>
          <a:xfrm>
            <a:off x="4587240" y="630396"/>
            <a:ext cx="6766560" cy="662782"/>
          </a:xfrm>
        </p:spPr>
        <p:txBody>
          <a:bodyPr>
            <a:normAutofit fontScale="90000"/>
          </a:bodyPr>
          <a:lstStyle/>
          <a:p>
            <a:pPr algn="ctr"/>
            <a:r>
              <a:rPr lang="es-CO" dirty="0">
                <a:latin typeface="Book Antiqua" panose="02040602050305030304" pitchFamily="18" charset="0"/>
              </a:rPr>
              <a:t>Jesús sanó a los enfermos</a:t>
            </a:r>
          </a:p>
        </p:txBody>
      </p:sp>
      <p:sp>
        <p:nvSpPr>
          <p:cNvPr id="3" name="Marcador de contenido 2">
            <a:extLst>
              <a:ext uri="{FF2B5EF4-FFF2-40B4-BE49-F238E27FC236}">
                <a16:creationId xmlns:a16="http://schemas.microsoft.com/office/drawing/2014/main" id="{3CAC72BA-F09D-59FA-60ED-D56022744168}"/>
              </a:ext>
            </a:extLst>
          </p:cNvPr>
          <p:cNvSpPr>
            <a:spLocks noGrp="1"/>
          </p:cNvSpPr>
          <p:nvPr>
            <p:ph idx="1"/>
          </p:nvPr>
        </p:nvSpPr>
        <p:spPr>
          <a:xfrm>
            <a:off x="838200" y="222738"/>
            <a:ext cx="2590800" cy="6421902"/>
          </a:xfrm>
        </p:spPr>
        <p:style>
          <a:lnRef idx="2">
            <a:schemeClr val="accent1">
              <a:shade val="15000"/>
            </a:schemeClr>
          </a:lnRef>
          <a:fillRef idx="1">
            <a:schemeClr val="accent1"/>
          </a:fillRef>
          <a:effectRef idx="0">
            <a:schemeClr val="accent1"/>
          </a:effectRef>
          <a:fontRef idx="minor">
            <a:schemeClr val="lt1"/>
          </a:fontRef>
        </p:style>
        <p:txBody>
          <a:bodyPr>
            <a:normAutofit fontScale="77500" lnSpcReduction="20000"/>
          </a:bodyPr>
          <a:lstStyle/>
          <a:p>
            <a:pPr marL="0" indent="0">
              <a:buNone/>
            </a:pPr>
            <a:endParaRPr lang="es-CO" dirty="0">
              <a:solidFill>
                <a:schemeClr val="accent4"/>
              </a:solidFill>
              <a:latin typeface="Book Antiqua" panose="02040602050305030304" pitchFamily="18" charset="0"/>
            </a:endParaRPr>
          </a:p>
          <a:p>
            <a:pPr algn="just"/>
            <a:r>
              <a:rPr lang="es-CO" dirty="0">
                <a:solidFill>
                  <a:schemeClr val="accent4"/>
                </a:solidFill>
                <a:latin typeface="Book Antiqua" panose="02040602050305030304" pitchFamily="18" charset="0"/>
              </a:rPr>
              <a:t>Mc 1, 29 - 32  </a:t>
            </a:r>
          </a:p>
          <a:p>
            <a:pPr algn="just"/>
            <a:r>
              <a:rPr lang="es-CO" dirty="0">
                <a:solidFill>
                  <a:schemeClr val="accent4"/>
                </a:solidFill>
                <a:latin typeface="Book Antiqua" panose="02040602050305030304" pitchFamily="18" charset="0"/>
              </a:rPr>
              <a:t>Mc 1, 40 - 45  </a:t>
            </a:r>
          </a:p>
          <a:p>
            <a:pPr algn="just"/>
            <a:r>
              <a:rPr lang="es-CO" dirty="0">
                <a:solidFill>
                  <a:schemeClr val="accent4"/>
                </a:solidFill>
                <a:latin typeface="Book Antiqua" panose="02040602050305030304" pitchFamily="18" charset="0"/>
              </a:rPr>
              <a:t>Mc 2, 1 - 12  </a:t>
            </a:r>
          </a:p>
          <a:p>
            <a:pPr algn="just"/>
            <a:r>
              <a:rPr lang="es-CO" dirty="0">
                <a:solidFill>
                  <a:schemeClr val="accent4"/>
                </a:solidFill>
                <a:latin typeface="Book Antiqua" panose="02040602050305030304" pitchFamily="18" charset="0"/>
              </a:rPr>
              <a:t>Mc 3, 1 - 6 </a:t>
            </a:r>
          </a:p>
          <a:p>
            <a:pPr algn="just"/>
            <a:r>
              <a:rPr lang="es-CO" dirty="0">
                <a:solidFill>
                  <a:schemeClr val="accent4"/>
                </a:solidFill>
                <a:latin typeface="Book Antiqua" panose="02040602050305030304" pitchFamily="18" charset="0"/>
              </a:rPr>
              <a:t>Mc 5, 21 – 43</a:t>
            </a:r>
          </a:p>
          <a:p>
            <a:pPr algn="just"/>
            <a:r>
              <a:rPr lang="es-CO" dirty="0">
                <a:solidFill>
                  <a:schemeClr val="accent4"/>
                </a:solidFill>
                <a:latin typeface="Book Antiqua" panose="02040602050305030304" pitchFamily="18" charset="0"/>
              </a:rPr>
              <a:t>Mc 7, 31 – 37 </a:t>
            </a:r>
          </a:p>
          <a:p>
            <a:pPr algn="just"/>
            <a:r>
              <a:rPr lang="es-CO" dirty="0">
                <a:solidFill>
                  <a:schemeClr val="accent4"/>
                </a:solidFill>
                <a:latin typeface="Book Antiqua" panose="02040602050305030304" pitchFamily="18" charset="0"/>
              </a:rPr>
              <a:t>Mc 8, 22 – 26 </a:t>
            </a:r>
          </a:p>
          <a:p>
            <a:pPr algn="just"/>
            <a:r>
              <a:rPr lang="es-CO" dirty="0">
                <a:solidFill>
                  <a:schemeClr val="accent4"/>
                </a:solidFill>
                <a:latin typeface="Book Antiqua" panose="02040602050305030304" pitchFamily="18" charset="0"/>
              </a:rPr>
              <a:t>Mt 15, 29 – 31 </a:t>
            </a:r>
          </a:p>
          <a:p>
            <a:pPr algn="just"/>
            <a:r>
              <a:rPr lang="es-CO" dirty="0">
                <a:solidFill>
                  <a:schemeClr val="accent4"/>
                </a:solidFill>
                <a:latin typeface="Book Antiqua" panose="02040602050305030304" pitchFamily="18" charset="0"/>
              </a:rPr>
              <a:t>Mt 8, 5 – 13 </a:t>
            </a:r>
          </a:p>
          <a:p>
            <a:pPr algn="just"/>
            <a:r>
              <a:rPr lang="es-CO" dirty="0">
                <a:solidFill>
                  <a:schemeClr val="accent4"/>
                </a:solidFill>
                <a:latin typeface="Book Antiqua" panose="02040602050305030304" pitchFamily="18" charset="0"/>
              </a:rPr>
              <a:t>Mt 9, 27 – 31 </a:t>
            </a:r>
          </a:p>
          <a:p>
            <a:pPr algn="just"/>
            <a:r>
              <a:rPr lang="es-CO" dirty="0">
                <a:solidFill>
                  <a:schemeClr val="accent4"/>
                </a:solidFill>
                <a:latin typeface="Book Antiqua" panose="02040602050305030304" pitchFamily="18" charset="0"/>
              </a:rPr>
              <a:t>Mt 12, 22 – 23  </a:t>
            </a:r>
          </a:p>
          <a:p>
            <a:pPr algn="just"/>
            <a:r>
              <a:rPr lang="es-CO" dirty="0">
                <a:solidFill>
                  <a:schemeClr val="accent4"/>
                </a:solidFill>
                <a:latin typeface="Book Antiqua" panose="02040602050305030304" pitchFamily="18" charset="0"/>
              </a:rPr>
              <a:t>Mt 20, 29 – 34 </a:t>
            </a:r>
          </a:p>
          <a:p>
            <a:pPr algn="just"/>
            <a:r>
              <a:rPr lang="es-CO" dirty="0">
                <a:solidFill>
                  <a:schemeClr val="accent4"/>
                </a:solidFill>
                <a:latin typeface="Book Antiqua" panose="02040602050305030304" pitchFamily="18" charset="0"/>
              </a:rPr>
              <a:t>Lc 13, 10 – 13 </a:t>
            </a:r>
          </a:p>
          <a:p>
            <a:pPr algn="just"/>
            <a:r>
              <a:rPr lang="es-CO" dirty="0">
                <a:solidFill>
                  <a:schemeClr val="accent4"/>
                </a:solidFill>
                <a:latin typeface="Book Antiqua" panose="02040602050305030304" pitchFamily="18" charset="0"/>
              </a:rPr>
              <a:t>Lc 14, 1- 6</a:t>
            </a:r>
          </a:p>
          <a:p>
            <a:pPr algn="just"/>
            <a:r>
              <a:rPr lang="es-CO" dirty="0">
                <a:solidFill>
                  <a:schemeClr val="accent4"/>
                </a:solidFill>
                <a:latin typeface="Book Antiqua" panose="02040602050305030304" pitchFamily="18" charset="0"/>
              </a:rPr>
              <a:t>Lc 17, 11 – 19 </a:t>
            </a:r>
          </a:p>
          <a:p>
            <a:pPr algn="just"/>
            <a:r>
              <a:rPr lang="es-CO" dirty="0">
                <a:solidFill>
                  <a:schemeClr val="accent4"/>
                </a:solidFill>
                <a:latin typeface="Book Antiqua" panose="02040602050305030304" pitchFamily="18" charset="0"/>
              </a:rPr>
              <a:t>Jn 4, 46 – 54</a:t>
            </a:r>
          </a:p>
          <a:p>
            <a:endParaRPr lang="es-CO" dirty="0">
              <a:solidFill>
                <a:schemeClr val="accent4"/>
              </a:solidFill>
              <a:latin typeface="Book Antiqua" panose="02040602050305030304" pitchFamily="18" charset="0"/>
            </a:endParaRPr>
          </a:p>
          <a:p>
            <a:endParaRPr lang="es-CO" dirty="0">
              <a:solidFill>
                <a:schemeClr val="accent4"/>
              </a:solidFill>
              <a:latin typeface="Book Antiqua" panose="02040602050305030304" pitchFamily="18" charset="0"/>
            </a:endParaRPr>
          </a:p>
          <a:p>
            <a:endParaRPr lang="es-CO" dirty="0"/>
          </a:p>
          <a:p>
            <a:endParaRPr lang="es-CO" dirty="0"/>
          </a:p>
        </p:txBody>
      </p:sp>
      <p:pic>
        <p:nvPicPr>
          <p:cNvPr id="6" name="Imagen 5">
            <a:extLst>
              <a:ext uri="{FF2B5EF4-FFF2-40B4-BE49-F238E27FC236}">
                <a16:creationId xmlns:a16="http://schemas.microsoft.com/office/drawing/2014/main" id="{9ADF5F65-76B7-1986-F121-9756BFD5E08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810875" y="5436986"/>
            <a:ext cx="1085850" cy="1055889"/>
          </a:xfrm>
          <a:prstGeom prst="rect">
            <a:avLst/>
          </a:prstGeom>
        </p:spPr>
      </p:pic>
      <p:pic>
        <p:nvPicPr>
          <p:cNvPr id="1026" name="Picture 2" descr="DE LA BIBLIA: Enfermedad, sanación y milagros I - Revista Palabra Nueva">
            <a:extLst>
              <a:ext uri="{FF2B5EF4-FFF2-40B4-BE49-F238E27FC236}">
                <a16:creationId xmlns:a16="http://schemas.microsoft.com/office/drawing/2014/main" id="{9F9CF46B-09B4-1FFF-2078-A157603635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8019" y="1975338"/>
            <a:ext cx="4445002" cy="2907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84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p:txBody>
          <a:bodyPr>
            <a:normAutofit fontScale="90000"/>
          </a:bodyPr>
          <a:lstStyle/>
          <a:p>
            <a:r>
              <a:rPr lang="es-CO" b="1" dirty="0">
                <a:solidFill>
                  <a:schemeClr val="bg1"/>
                </a:solidFill>
                <a:latin typeface="Book Antiqua" panose="02040602050305030304" pitchFamily="18" charset="0"/>
              </a:rPr>
              <a:t>Lectio Divina</a:t>
            </a:r>
            <a:r>
              <a:rPr lang="es-CO" dirty="0">
                <a:solidFill>
                  <a:schemeClr val="bg1"/>
                </a:solidFill>
                <a:latin typeface="Book Antiqua" panose="02040602050305030304" pitchFamily="18" charset="0"/>
              </a:rPr>
              <a:t>:  …”</a:t>
            </a:r>
            <a:r>
              <a:rPr lang="es-CO" b="1" i="1" dirty="0">
                <a:solidFill>
                  <a:schemeClr val="bg1"/>
                </a:solidFill>
                <a:latin typeface="Book Antiqua" panose="02040602050305030304" pitchFamily="18" charset="0"/>
              </a:rPr>
              <a:t>Llame a los ancianos de la Iglesia y oren por Él”…Santiago 5,14 </a:t>
            </a:r>
            <a:endParaRPr lang="es-CO" dirty="0">
              <a:solidFill>
                <a:schemeClr val="bg1"/>
              </a:solidFill>
              <a:latin typeface="Book Antiqua" panose="02040602050305030304" pitchFamily="18" charset="0"/>
            </a:endParaRP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157162" y="1665815"/>
            <a:ext cx="10515600" cy="5074954"/>
          </a:xfrm>
        </p:spPr>
        <p:txBody>
          <a:bodyPr>
            <a:normAutofit fontScale="77500" lnSpcReduction="20000"/>
          </a:bodyPr>
          <a:lstStyle/>
          <a:p>
            <a:pPr marL="0" indent="0" algn="ctr">
              <a:buNone/>
            </a:pPr>
            <a:r>
              <a:rPr lang="es-CO" b="1" dirty="0">
                <a:solidFill>
                  <a:schemeClr val="bg1"/>
                </a:solidFill>
                <a:latin typeface="Book Antiqua" panose="02040602050305030304" pitchFamily="18" charset="0"/>
              </a:rPr>
              <a:t>Llame – Llamé </a:t>
            </a:r>
          </a:p>
          <a:p>
            <a:pPr marL="0" indent="0">
              <a:buNone/>
            </a:pPr>
            <a:r>
              <a:rPr lang="es-CO" dirty="0">
                <a:solidFill>
                  <a:schemeClr val="bg1"/>
                </a:solidFill>
                <a:latin typeface="Book Antiqua" panose="02040602050305030304" pitchFamily="18" charset="0"/>
              </a:rPr>
              <a:t>- </a:t>
            </a:r>
            <a:r>
              <a:rPr lang="es-CO" b="1" i="1" dirty="0">
                <a:solidFill>
                  <a:schemeClr val="bg1"/>
                </a:solidFill>
                <a:latin typeface="Book Antiqua" panose="02040602050305030304" pitchFamily="18" charset="0"/>
              </a:rPr>
              <a:t>Llame</a:t>
            </a:r>
            <a:r>
              <a:rPr lang="es-CO" dirty="0">
                <a:solidFill>
                  <a:schemeClr val="bg1"/>
                </a:solidFill>
                <a:latin typeface="Book Antiqua" panose="02040602050305030304" pitchFamily="18" charset="0"/>
              </a:rPr>
              <a:t>: subjuntivo presente (él, ella usted). </a:t>
            </a:r>
          </a:p>
          <a:p>
            <a:pPr marL="0" indent="0" algn="just">
              <a:buNone/>
            </a:pPr>
            <a:r>
              <a:rPr lang="es-CO" b="1" i="0" dirty="0">
                <a:solidFill>
                  <a:schemeClr val="bg1"/>
                </a:solidFill>
                <a:effectLst/>
                <a:latin typeface="Book Antiqua" panose="02040602050305030304" pitchFamily="18" charset="0"/>
              </a:rPr>
              <a:t>El subjuntivo sirve para expresar deseos, probabilidades o situaciones hipotéticas.</a:t>
            </a:r>
            <a:endParaRPr lang="es-CO" b="1" dirty="0">
              <a:solidFill>
                <a:schemeClr val="bg1"/>
              </a:solidFill>
              <a:latin typeface="Book Antiqua" panose="02040602050305030304" pitchFamily="18" charset="0"/>
            </a:endParaRPr>
          </a:p>
          <a:p>
            <a:pPr marL="0" indent="0">
              <a:buNone/>
            </a:pPr>
            <a:r>
              <a:rPr lang="es-CO" dirty="0">
                <a:solidFill>
                  <a:schemeClr val="bg1"/>
                </a:solidFill>
                <a:latin typeface="Book Antiqua" panose="02040602050305030304" pitchFamily="18" charset="0"/>
              </a:rPr>
              <a:t>- </a:t>
            </a:r>
            <a:r>
              <a:rPr lang="es-CO" b="1" i="1" dirty="0">
                <a:solidFill>
                  <a:schemeClr val="bg1"/>
                </a:solidFill>
                <a:latin typeface="Book Antiqua" panose="02040602050305030304" pitchFamily="18" charset="0"/>
              </a:rPr>
              <a:t>Llamé</a:t>
            </a:r>
            <a:r>
              <a:rPr lang="es-CO" dirty="0">
                <a:solidFill>
                  <a:schemeClr val="bg1"/>
                </a:solidFill>
                <a:latin typeface="Book Antiqua" panose="02040602050305030304" pitchFamily="18" charset="0"/>
              </a:rPr>
              <a:t>: pretérito indicativo.  </a:t>
            </a:r>
          </a:p>
          <a:p>
            <a:pPr marL="0" indent="0" algn="just">
              <a:buNone/>
            </a:pPr>
            <a:r>
              <a:rPr lang="es-CO" b="1" dirty="0">
                <a:solidFill>
                  <a:srgbClr val="000000"/>
                </a:solidFill>
                <a:latin typeface="Book Antiqua" panose="02040602050305030304" pitchFamily="18" charset="0"/>
              </a:rPr>
              <a:t>El indicativo s</a:t>
            </a:r>
            <a:r>
              <a:rPr lang="es-CO" b="1" i="0" dirty="0">
                <a:solidFill>
                  <a:srgbClr val="000000"/>
                </a:solidFill>
                <a:effectLst/>
                <a:latin typeface="Book Antiqua" panose="02040602050305030304" pitchFamily="18" charset="0"/>
              </a:rPr>
              <a:t>itúa una acción en el momento del habla o en un futuro muy próximo, describe una rutina o acciones que se repiten, o alude a situaciones estables o permanentes. </a:t>
            </a:r>
          </a:p>
          <a:p>
            <a:pPr marL="0" indent="0" algn="just">
              <a:buNone/>
            </a:pPr>
            <a:endParaRPr lang="es-CO" b="1" dirty="0">
              <a:solidFill>
                <a:schemeClr val="bg1"/>
              </a:solidFill>
              <a:latin typeface="Book Antiqua" panose="02040602050305030304" pitchFamily="18" charset="0"/>
            </a:endParaRPr>
          </a:p>
          <a:p>
            <a:pPr marL="0" indent="0">
              <a:buNone/>
            </a:pPr>
            <a:r>
              <a:rPr lang="es-CO" dirty="0">
                <a:solidFill>
                  <a:schemeClr val="bg1"/>
                </a:solidFill>
                <a:latin typeface="Book Antiqua" panose="02040602050305030304" pitchFamily="18" charset="0"/>
              </a:rPr>
              <a:t>Pasos de la Lectio: </a:t>
            </a:r>
          </a:p>
          <a:p>
            <a:pPr marL="0" indent="0">
              <a:buNone/>
            </a:pPr>
            <a:r>
              <a:rPr lang="es-CO" dirty="0">
                <a:solidFill>
                  <a:schemeClr val="bg1"/>
                </a:solidFill>
                <a:latin typeface="Book Antiqua" panose="02040602050305030304" pitchFamily="18" charset="0"/>
              </a:rPr>
              <a:t>- Lectio </a:t>
            </a:r>
          </a:p>
          <a:p>
            <a:pPr marL="0" indent="0">
              <a:buNone/>
            </a:pPr>
            <a:r>
              <a:rPr lang="es-CO" dirty="0">
                <a:solidFill>
                  <a:schemeClr val="bg1"/>
                </a:solidFill>
                <a:latin typeface="Book Antiqua" panose="02040602050305030304" pitchFamily="18" charset="0"/>
              </a:rPr>
              <a:t>- Oratio </a:t>
            </a:r>
          </a:p>
          <a:p>
            <a:pPr marL="0" indent="0">
              <a:buNone/>
            </a:pPr>
            <a:r>
              <a:rPr lang="es-CO" dirty="0">
                <a:solidFill>
                  <a:schemeClr val="bg1"/>
                </a:solidFill>
                <a:latin typeface="Book Antiqua" panose="02040602050305030304" pitchFamily="18" charset="0"/>
              </a:rPr>
              <a:t>- Contemplatio </a:t>
            </a:r>
          </a:p>
          <a:p>
            <a:pPr marL="0" indent="0">
              <a:buNone/>
            </a:pPr>
            <a:r>
              <a:rPr lang="es-CO" dirty="0">
                <a:solidFill>
                  <a:schemeClr val="bg1"/>
                </a:solidFill>
                <a:latin typeface="Book Antiqua" panose="02040602050305030304" pitchFamily="18" charset="0"/>
              </a:rPr>
              <a:t>- Meditatio </a:t>
            </a:r>
          </a:p>
          <a:p>
            <a:pPr marL="0" indent="0">
              <a:buNone/>
            </a:pPr>
            <a:r>
              <a:rPr lang="es-CO" dirty="0">
                <a:solidFill>
                  <a:schemeClr val="bg1"/>
                </a:solidFill>
                <a:latin typeface="Book Antiqua" panose="02040602050305030304" pitchFamily="18" charset="0"/>
              </a:rPr>
              <a:t>- Actum </a:t>
            </a: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584193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51CC4B-D6E5-1C09-D633-EF6945EFD6AF}"/>
              </a:ext>
            </a:extLst>
          </p:cNvPr>
          <p:cNvSpPr>
            <a:spLocks noGrp="1"/>
          </p:cNvSpPr>
          <p:nvPr>
            <p:ph type="title"/>
          </p:nvPr>
        </p:nvSpPr>
        <p:spPr>
          <a:xfrm>
            <a:off x="838200" y="365126"/>
            <a:ext cx="10515600" cy="706438"/>
          </a:xfrm>
        </p:spPr>
        <p:txBody>
          <a:bodyPr/>
          <a:lstStyle/>
          <a:p>
            <a:r>
              <a:rPr lang="es-CO" dirty="0">
                <a:latin typeface="Book Antiqua" panose="02040602050305030304" pitchFamily="18" charset="0"/>
              </a:rPr>
              <a:t>Del Evangelio según San Mateo 8, 5 – 13 </a:t>
            </a:r>
          </a:p>
        </p:txBody>
      </p:sp>
      <p:sp>
        <p:nvSpPr>
          <p:cNvPr id="3" name="Marcador de contenido 2">
            <a:extLst>
              <a:ext uri="{FF2B5EF4-FFF2-40B4-BE49-F238E27FC236}">
                <a16:creationId xmlns:a16="http://schemas.microsoft.com/office/drawing/2014/main" id="{92E8ECED-1941-EAC3-6734-FA7073AE81AC}"/>
              </a:ext>
            </a:extLst>
          </p:cNvPr>
          <p:cNvSpPr>
            <a:spLocks noGrp="1"/>
          </p:cNvSpPr>
          <p:nvPr>
            <p:ph idx="1"/>
          </p:nvPr>
        </p:nvSpPr>
        <p:spPr>
          <a:xfrm>
            <a:off x="200026" y="1071564"/>
            <a:ext cx="10644188" cy="5786436"/>
          </a:xfrm>
        </p:spPr>
        <p:txBody>
          <a:bodyPr>
            <a:noAutofit/>
          </a:bodyPr>
          <a:lstStyle/>
          <a:p>
            <a:pPr marL="0" indent="0">
              <a:lnSpc>
                <a:spcPct val="100000"/>
              </a:lnSpc>
              <a:buNone/>
            </a:pPr>
            <a:r>
              <a:rPr lang="es-CO" sz="2200" dirty="0"/>
              <a:t> </a:t>
            </a:r>
            <a:r>
              <a:rPr lang="es-CO" sz="2200" dirty="0">
                <a:latin typeface="Book Antiqua" panose="02040602050305030304" pitchFamily="18" charset="0"/>
              </a:rPr>
              <a:t>El criado del centurión: </a:t>
            </a:r>
          </a:p>
          <a:p>
            <a:pPr marL="0" indent="0" algn="just">
              <a:lnSpc>
                <a:spcPct val="100000"/>
              </a:lnSpc>
              <a:buNone/>
            </a:pPr>
            <a:r>
              <a:rPr lang="es-CO" sz="2200" i="1" dirty="0">
                <a:latin typeface="Book Antiqua" panose="02040602050305030304" pitchFamily="18" charset="0"/>
              </a:rPr>
              <a:t>…”</a:t>
            </a:r>
            <a:r>
              <a:rPr lang="es-CO" sz="2200" b="1" i="1" dirty="0">
                <a:effectLst/>
                <a:latin typeface="Book Antiqua" panose="02040602050305030304" pitchFamily="18" charset="0"/>
              </a:rPr>
              <a:t>Al entrar Jesús en Cafarnaúm, un capitán romano se le acercó para hacerle un ruego. Le dijo: - Señor, mi criado está en casa enfermo, paralizado y sufriendo terribles dolores. Jesús le respondió: - Iré a sanarlo. El capitán contestó: - Señor, yo no merezco que entres en mi casa; solamente da la orden y mi criado quedará sano. Porque yo mismo estoy bajo órdenes superiores, y a la vez tengo soldados bajo mi mando. Cuando le digo a uno de ellos que vaya. Va; cuando le digo a otro que venga, viene; y cuando mando a mi criado que haga algo, lo hace. Jesús se quedó admirado al oír esto, y dijo a los que le seguían: - Les aseguro que no he encontrado a nadie en Israel con tanta fe como este hombre. Y les digo que muchos vendrán de oriente y de occidente y se sentarán a comer con Abraham, Isaac y Jacob en el reino de Dios, pero los que deberían estar en el reino, serán echados a la oscuridad de afuera, donde llorarán y les rechinarán los dientes. Luego Jesús dijo al capitán: - Vete a tu casa, y que se haga tal y como has creído. En ese mismo momento el criado quedó sano”… </a:t>
            </a:r>
          </a:p>
          <a:p>
            <a:pPr marL="0" indent="0" algn="just">
              <a:lnSpc>
                <a:spcPct val="100000"/>
              </a:lnSpc>
              <a:buNone/>
            </a:pPr>
            <a:r>
              <a:rPr lang="es-CO" sz="2200" b="1" i="1" dirty="0">
                <a:latin typeface="Book Antiqua" panose="02040602050305030304" pitchFamily="18" charset="0"/>
              </a:rPr>
              <a:t>Palabra del Señor</a:t>
            </a:r>
            <a:endParaRPr lang="es-CO" sz="2200" i="1" dirty="0">
              <a:latin typeface="Book Antiqua" panose="02040602050305030304" pitchFamily="18" charset="0"/>
            </a:endParaRPr>
          </a:p>
        </p:txBody>
      </p:sp>
      <p:pic>
        <p:nvPicPr>
          <p:cNvPr id="4" name="Imagen 3">
            <a:extLst>
              <a:ext uri="{FF2B5EF4-FFF2-40B4-BE49-F238E27FC236}">
                <a16:creationId xmlns:a16="http://schemas.microsoft.com/office/drawing/2014/main" id="{8C7A6063-91D5-FAB3-7DB0-BCE065330F7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934396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838200" y="365125"/>
            <a:ext cx="10515600" cy="549275"/>
          </a:xfrm>
        </p:spPr>
        <p:txBody>
          <a:bodyPr>
            <a:normAutofit fontScale="90000"/>
          </a:bodyPr>
          <a:lstStyle/>
          <a:p>
            <a:r>
              <a:rPr lang="es-CO" i="1" dirty="0">
                <a:solidFill>
                  <a:schemeClr val="accent6"/>
                </a:solidFill>
                <a:latin typeface="Book Antiqua" panose="02040602050305030304" pitchFamily="18" charset="0"/>
              </a:rPr>
              <a:t>Reflexionemos</a:t>
            </a: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157162" y="914401"/>
            <a:ext cx="10929938" cy="5578474"/>
          </a:xfrm>
        </p:spPr>
        <p:txBody>
          <a:bodyPr>
            <a:normAutofit fontScale="92500" lnSpcReduction="10000"/>
          </a:bodyPr>
          <a:lstStyle/>
          <a:p>
            <a:pPr marL="0" indent="0" algn="just">
              <a:buNone/>
            </a:pPr>
            <a:r>
              <a:rPr lang="es-CO" dirty="0">
                <a:solidFill>
                  <a:schemeClr val="bg2"/>
                </a:solidFill>
                <a:latin typeface="Book Antiqua" panose="02040602050305030304" pitchFamily="18" charset="0"/>
              </a:rPr>
              <a:t>- El capitán romano confía plenamente en el poder sanador de Jesús sin exigir que esté presente físicamente. En el contexto de la pastoral de la salud, ¿cómo podemos fomentar una fe que confíe en la presencia y el poder sanador de Dios, incluso cuando las circunstancias parecen desbordantes o cuando la sanación física no ocurre de manera inmediata? </a:t>
            </a:r>
          </a:p>
          <a:p>
            <a:pPr marL="0" indent="0" algn="just">
              <a:buNone/>
            </a:pPr>
            <a:r>
              <a:rPr lang="es-CO" dirty="0">
                <a:solidFill>
                  <a:schemeClr val="bg2"/>
                </a:solidFill>
                <a:latin typeface="Book Antiqua" panose="02040602050305030304" pitchFamily="18" charset="0"/>
              </a:rPr>
              <a:t>- La historia muestra que la sanación no solo es física, sino también espiritual. ¿Cómo podemos, como comunidad pastoral, acompañar a los enfermos de manera integral, ayudándolos a encontrar sanación tanto en su cuerpo como en su alma, mientras enfrentan sus dolorosas realidades?</a:t>
            </a:r>
          </a:p>
          <a:p>
            <a:pPr marL="0" indent="0" algn="just">
              <a:buNone/>
            </a:pPr>
            <a:r>
              <a:rPr lang="es-CO" dirty="0">
                <a:solidFill>
                  <a:schemeClr val="bg2"/>
                </a:solidFill>
                <a:latin typeface="Book Antiqua" panose="02040602050305030304" pitchFamily="18" charset="0"/>
              </a:rPr>
              <a:t>- Jesús habla de la inclusión de los gentiles en el reino de Dios, un gesto que va más allá de las fronteras tradicionales. En la pastoral de la salud, ¿cómo podemos asegurar que todos, independientemente de su origen, condición o situación social, reciban el cuidado y la dignidad que les corresponde como hijos de Dios, especialmente los más marginados o vulnerables en nuestras comunidades?</a:t>
            </a:r>
          </a:p>
          <a:p>
            <a:pPr marL="0" indent="0">
              <a:buNone/>
            </a:pPr>
            <a:endParaRPr lang="es-CO" dirty="0">
              <a:latin typeface="Book Antiqua" panose="02040602050305030304" pitchFamily="18"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3372958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FAAD5-7452-7538-8CCE-63250EAAA553}"/>
              </a:ext>
            </a:extLst>
          </p:cNvPr>
          <p:cNvSpPr>
            <a:spLocks noGrp="1"/>
          </p:cNvSpPr>
          <p:nvPr>
            <p:ph type="title"/>
          </p:nvPr>
        </p:nvSpPr>
        <p:spPr>
          <a:xfrm>
            <a:off x="838200" y="365126"/>
            <a:ext cx="10110788" cy="1055890"/>
          </a:xfrm>
        </p:spPr>
        <p:txBody>
          <a:bodyPr>
            <a:normAutofit fontScale="90000"/>
          </a:bodyPr>
          <a:lstStyle/>
          <a:p>
            <a:pPr algn="ctr"/>
            <a:r>
              <a:rPr lang="es-CO" dirty="0">
                <a:latin typeface="Book Antiqua" panose="02040602050305030304" pitchFamily="18" charset="0"/>
              </a:rPr>
              <a:t>Las dos palabras del agente de la Pastoral de la Salud</a:t>
            </a:r>
          </a:p>
        </p:txBody>
      </p:sp>
      <p:sp>
        <p:nvSpPr>
          <p:cNvPr id="4" name="Rectángulo redondeado 3">
            <a:extLst>
              <a:ext uri="{FF2B5EF4-FFF2-40B4-BE49-F238E27FC236}">
                <a16:creationId xmlns:a16="http://schemas.microsoft.com/office/drawing/2014/main" id="{46DFCC6C-B847-BEBB-CED8-31AD7F94EEEA}"/>
              </a:ext>
            </a:extLst>
          </p:cNvPr>
          <p:cNvSpPr/>
          <p:nvPr/>
        </p:nvSpPr>
        <p:spPr>
          <a:xfrm>
            <a:off x="1071563" y="2128838"/>
            <a:ext cx="2800350" cy="16430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3600" dirty="0">
                <a:solidFill>
                  <a:schemeClr val="accent5"/>
                </a:solidFill>
                <a:latin typeface="ACADEMY ENGRAVED LET PLAIN:1.0" panose="02000000000000000000" pitchFamily="2" charset="0"/>
              </a:rPr>
              <a:t>FE</a:t>
            </a:r>
          </a:p>
        </p:txBody>
      </p:sp>
      <p:sp>
        <p:nvSpPr>
          <p:cNvPr id="5" name="Rectángulo redondeado 4">
            <a:extLst>
              <a:ext uri="{FF2B5EF4-FFF2-40B4-BE49-F238E27FC236}">
                <a16:creationId xmlns:a16="http://schemas.microsoft.com/office/drawing/2014/main" id="{F7DECC79-BA2B-AE1C-CB25-46AA3B2EEE35}"/>
              </a:ext>
            </a:extLst>
          </p:cNvPr>
          <p:cNvSpPr/>
          <p:nvPr/>
        </p:nvSpPr>
        <p:spPr>
          <a:xfrm>
            <a:off x="1071563" y="4210050"/>
            <a:ext cx="2800350" cy="16430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800" dirty="0">
                <a:solidFill>
                  <a:srgbClr val="00B050"/>
                </a:solidFill>
                <a:latin typeface="ACADEMY ENGRAVED LET PLAIN:1.0" panose="02000000000000000000" pitchFamily="2" charset="0"/>
              </a:rPr>
              <a:t>ESPERANZA</a:t>
            </a:r>
          </a:p>
        </p:txBody>
      </p:sp>
      <p:pic>
        <p:nvPicPr>
          <p:cNvPr id="6" name="Imagen 5">
            <a:extLst>
              <a:ext uri="{FF2B5EF4-FFF2-40B4-BE49-F238E27FC236}">
                <a16:creationId xmlns:a16="http://schemas.microsoft.com/office/drawing/2014/main" id="{4AD6C3DF-A44E-1FD1-865C-FE0B7A24E44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cxnSp>
        <p:nvCxnSpPr>
          <p:cNvPr id="8" name="Conector curvado 7">
            <a:extLst>
              <a:ext uri="{FF2B5EF4-FFF2-40B4-BE49-F238E27FC236}">
                <a16:creationId xmlns:a16="http://schemas.microsoft.com/office/drawing/2014/main" id="{60766592-A4B2-81DE-875B-04077EF6344A}"/>
              </a:ext>
            </a:extLst>
          </p:cNvPr>
          <p:cNvCxnSpPr>
            <a:cxnSpLocks/>
          </p:cNvCxnSpPr>
          <p:nvPr/>
        </p:nvCxnSpPr>
        <p:spPr>
          <a:xfrm>
            <a:off x="4114800" y="2371725"/>
            <a:ext cx="1528763" cy="1057275"/>
          </a:xfrm>
          <a:prstGeom prst="curved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9" name="Conector curvado 8">
            <a:extLst>
              <a:ext uri="{FF2B5EF4-FFF2-40B4-BE49-F238E27FC236}">
                <a16:creationId xmlns:a16="http://schemas.microsoft.com/office/drawing/2014/main" id="{5CEDF393-82E0-1E5A-A90F-4FA5A0AE32BB}"/>
              </a:ext>
            </a:extLst>
          </p:cNvPr>
          <p:cNvCxnSpPr>
            <a:cxnSpLocks/>
          </p:cNvCxnSpPr>
          <p:nvPr/>
        </p:nvCxnSpPr>
        <p:spPr>
          <a:xfrm>
            <a:off x="4114800" y="4667249"/>
            <a:ext cx="1528763" cy="1185863"/>
          </a:xfrm>
          <a:prstGeom prst="curved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11" name="Rectángulo 10">
            <a:extLst>
              <a:ext uri="{FF2B5EF4-FFF2-40B4-BE49-F238E27FC236}">
                <a16:creationId xmlns:a16="http://schemas.microsoft.com/office/drawing/2014/main" id="{248803F8-F8E3-EFCA-B45D-DBE0BD8CC7CD}"/>
              </a:ext>
            </a:extLst>
          </p:cNvPr>
          <p:cNvSpPr/>
          <p:nvPr/>
        </p:nvSpPr>
        <p:spPr>
          <a:xfrm>
            <a:off x="5826920" y="1690688"/>
            <a:ext cx="4986338" cy="184308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just"/>
            <a:r>
              <a:rPr lang="es-CO" sz="2100" dirty="0">
                <a:solidFill>
                  <a:schemeClr val="accent1"/>
                </a:solidFill>
              </a:rPr>
              <a:t>1814 …“La fe es la virtud teologal por la que creemos en Dios y en todo lo que el nos ha dicho y revelado, y que la Santa Iglesia nos propone, porque El es la verdad misma”…</a:t>
            </a:r>
          </a:p>
        </p:txBody>
      </p:sp>
      <p:sp>
        <p:nvSpPr>
          <p:cNvPr id="12" name="Rectángulo 11">
            <a:extLst>
              <a:ext uri="{FF2B5EF4-FFF2-40B4-BE49-F238E27FC236}">
                <a16:creationId xmlns:a16="http://schemas.microsoft.com/office/drawing/2014/main" id="{C63141E9-63BC-B315-3BD6-2181BDC1718F}"/>
              </a:ext>
            </a:extLst>
          </p:cNvPr>
          <p:cNvSpPr/>
          <p:nvPr/>
        </p:nvSpPr>
        <p:spPr>
          <a:xfrm>
            <a:off x="5826920" y="3900488"/>
            <a:ext cx="4986338" cy="259238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just"/>
            <a:r>
              <a:rPr lang="es-CO" sz="2000" dirty="0">
                <a:solidFill>
                  <a:schemeClr val="accent1"/>
                </a:solidFill>
              </a:rPr>
              <a:t>1817 …”La esperanza es la virtud teologal por la que aspiramos al Reino de los cielos y a la vida eterna como felicidad nuestra, poniendo nuestra confianza en las promesas de Cristo y apoyándonos no en nuestra fuerza, sino en los auxilios de la gracia del Espíritu Santo”…</a:t>
            </a:r>
          </a:p>
        </p:txBody>
      </p:sp>
      <p:sp>
        <p:nvSpPr>
          <p:cNvPr id="15" name="CuadroTexto 14">
            <a:extLst>
              <a:ext uri="{FF2B5EF4-FFF2-40B4-BE49-F238E27FC236}">
                <a16:creationId xmlns:a16="http://schemas.microsoft.com/office/drawing/2014/main" id="{49116B03-4718-DEB3-655F-E1D742902FC0}"/>
              </a:ext>
            </a:extLst>
          </p:cNvPr>
          <p:cNvSpPr txBox="1"/>
          <p:nvPr/>
        </p:nvSpPr>
        <p:spPr>
          <a:xfrm>
            <a:off x="157162" y="6308208"/>
            <a:ext cx="3600450" cy="369332"/>
          </a:xfrm>
          <a:prstGeom prst="rect">
            <a:avLst/>
          </a:prstGeom>
          <a:noFill/>
        </p:spPr>
        <p:txBody>
          <a:bodyPr wrap="square" rtlCol="0">
            <a:spAutoFit/>
          </a:bodyPr>
          <a:lstStyle/>
          <a:p>
            <a:r>
              <a:rPr lang="es-CO" dirty="0">
                <a:solidFill>
                  <a:schemeClr val="accent4"/>
                </a:solidFill>
              </a:rPr>
              <a:t>*Catecismo de la Iglesia Católica</a:t>
            </a:r>
          </a:p>
        </p:txBody>
      </p:sp>
    </p:spTree>
    <p:extLst>
      <p:ext uri="{BB962C8B-B14F-4D97-AF65-F5344CB8AC3E}">
        <p14:creationId xmlns:p14="http://schemas.microsoft.com/office/powerpoint/2010/main" val="223907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horizontal)">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216693" y="215699"/>
            <a:ext cx="11344276" cy="877888"/>
          </a:xfrm>
        </p:spPr>
        <p:txBody>
          <a:bodyPr>
            <a:normAutofit fontScale="90000"/>
          </a:bodyPr>
          <a:lstStyle/>
          <a:p>
            <a:r>
              <a:rPr lang="es-CO" i="1" dirty="0">
                <a:solidFill>
                  <a:schemeClr val="accent6"/>
                </a:solidFill>
                <a:latin typeface="Book Antiqua" panose="02040602050305030304" pitchFamily="18" charset="0"/>
              </a:rPr>
              <a:t>Las dos realidades del agente de la pastoral de la  salud</a:t>
            </a: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
        <p:nvSpPr>
          <p:cNvPr id="5" name="Rombo 4">
            <a:extLst>
              <a:ext uri="{FF2B5EF4-FFF2-40B4-BE49-F238E27FC236}">
                <a16:creationId xmlns:a16="http://schemas.microsoft.com/office/drawing/2014/main" id="{B10D3F2B-B55D-9F44-B833-C40689DEFF53}"/>
              </a:ext>
            </a:extLst>
          </p:cNvPr>
          <p:cNvSpPr/>
          <p:nvPr/>
        </p:nvSpPr>
        <p:spPr>
          <a:xfrm>
            <a:off x="1626985" y="1093587"/>
            <a:ext cx="2786063" cy="2743200"/>
          </a:xfrm>
          <a:prstGeom prst="diamond">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s-CO" dirty="0"/>
              <a:t>Dolor</a:t>
            </a:r>
          </a:p>
        </p:txBody>
      </p:sp>
      <p:sp>
        <p:nvSpPr>
          <p:cNvPr id="6" name="Rombo 5">
            <a:extLst>
              <a:ext uri="{FF2B5EF4-FFF2-40B4-BE49-F238E27FC236}">
                <a16:creationId xmlns:a16="http://schemas.microsoft.com/office/drawing/2014/main" id="{F71B829B-8645-4B12-1F7B-37EB8E563861}"/>
              </a:ext>
            </a:extLst>
          </p:cNvPr>
          <p:cNvSpPr/>
          <p:nvPr/>
        </p:nvSpPr>
        <p:spPr>
          <a:xfrm>
            <a:off x="6971704" y="1093587"/>
            <a:ext cx="2786063" cy="2743200"/>
          </a:xfrm>
          <a:prstGeom prst="diamond">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s-CO" dirty="0"/>
              <a:t>Muerte</a:t>
            </a:r>
          </a:p>
        </p:txBody>
      </p:sp>
      <p:sp>
        <p:nvSpPr>
          <p:cNvPr id="7" name="Rectángulo 6">
            <a:extLst>
              <a:ext uri="{FF2B5EF4-FFF2-40B4-BE49-F238E27FC236}">
                <a16:creationId xmlns:a16="http://schemas.microsoft.com/office/drawing/2014/main" id="{209891E6-8F1C-3C28-18A7-311CC64B6476}"/>
              </a:ext>
            </a:extLst>
          </p:cNvPr>
          <p:cNvSpPr/>
          <p:nvPr/>
        </p:nvSpPr>
        <p:spPr>
          <a:xfrm>
            <a:off x="435766" y="4057651"/>
            <a:ext cx="5168503" cy="219888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CO" dirty="0">
                <a:latin typeface="Book Antiqua" panose="02040602050305030304" pitchFamily="18" charset="0"/>
              </a:rPr>
              <a:t>Es una experiencia humana que, puede ser redentora cuando se une al sufrimiento de Cristo. No es un castigo de Dios, sino un medio para participar en la salvación y transformación espiritual, ofreciendo el sufrimiento como un acto de amor y comunión con la Pasión de Jesús.</a:t>
            </a:r>
          </a:p>
        </p:txBody>
      </p:sp>
      <p:sp>
        <p:nvSpPr>
          <p:cNvPr id="8" name="Rectángulo 7">
            <a:extLst>
              <a:ext uri="{FF2B5EF4-FFF2-40B4-BE49-F238E27FC236}">
                <a16:creationId xmlns:a16="http://schemas.microsoft.com/office/drawing/2014/main" id="{26C64595-5A2D-5B3F-C94C-E8A6FF047075}"/>
              </a:ext>
            </a:extLst>
          </p:cNvPr>
          <p:cNvSpPr/>
          <p:nvPr/>
        </p:nvSpPr>
        <p:spPr>
          <a:xfrm>
            <a:off x="5780485" y="4057650"/>
            <a:ext cx="5168503" cy="219888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CO" dirty="0">
                <a:latin typeface="Book Antiqua" panose="02040602050305030304" pitchFamily="18" charset="0"/>
              </a:rPr>
              <a:t>Es el fin de la vida terrenal del ser humano, pero también una transición hacia la vida eterna. A través de la muerte y resurrección de Cristo, los creyentes encuentran esperanza, ya que la muerte se convierte en un paso hacia la resurrección y la unión con Dios, superando el poder del pecado y la muerte.</a:t>
            </a:r>
          </a:p>
        </p:txBody>
      </p:sp>
      <p:cxnSp>
        <p:nvCxnSpPr>
          <p:cNvPr id="10" name="Conector recto de flecha 9">
            <a:extLst>
              <a:ext uri="{FF2B5EF4-FFF2-40B4-BE49-F238E27FC236}">
                <a16:creationId xmlns:a16="http://schemas.microsoft.com/office/drawing/2014/main" id="{06360076-A07C-3F39-FCD5-66DA2EDBCDC2}"/>
              </a:ext>
            </a:extLst>
          </p:cNvPr>
          <p:cNvCxnSpPr>
            <a:cxnSpLocks/>
          </p:cNvCxnSpPr>
          <p:nvPr/>
        </p:nvCxnSpPr>
        <p:spPr>
          <a:xfrm>
            <a:off x="9429750" y="3200400"/>
            <a:ext cx="600075" cy="63638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 name="Conector recto de flecha 10">
            <a:extLst>
              <a:ext uri="{FF2B5EF4-FFF2-40B4-BE49-F238E27FC236}">
                <a16:creationId xmlns:a16="http://schemas.microsoft.com/office/drawing/2014/main" id="{F5C95736-3ADC-3232-166C-DE780F586803}"/>
              </a:ext>
            </a:extLst>
          </p:cNvPr>
          <p:cNvCxnSpPr>
            <a:cxnSpLocks/>
          </p:cNvCxnSpPr>
          <p:nvPr/>
        </p:nvCxnSpPr>
        <p:spPr>
          <a:xfrm>
            <a:off x="4286250" y="2828925"/>
            <a:ext cx="471488" cy="8778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 name="CuadroTexto 2">
            <a:extLst>
              <a:ext uri="{FF2B5EF4-FFF2-40B4-BE49-F238E27FC236}">
                <a16:creationId xmlns:a16="http://schemas.microsoft.com/office/drawing/2014/main" id="{92ECBC2A-1482-DE73-466A-118BE5D37E15}"/>
              </a:ext>
            </a:extLst>
          </p:cNvPr>
          <p:cNvSpPr txBox="1"/>
          <p:nvPr/>
        </p:nvSpPr>
        <p:spPr>
          <a:xfrm>
            <a:off x="0" y="6400740"/>
            <a:ext cx="10759773" cy="492443"/>
          </a:xfrm>
          <a:prstGeom prst="rect">
            <a:avLst/>
          </a:prstGeom>
          <a:noFill/>
        </p:spPr>
        <p:txBody>
          <a:bodyPr wrap="square" rtlCol="0">
            <a:spAutoFit/>
          </a:bodyPr>
          <a:lstStyle/>
          <a:p>
            <a:r>
              <a:rPr lang="es-CO" sz="1200" dirty="0">
                <a:solidFill>
                  <a:schemeClr val="bg1"/>
                </a:solidFill>
              </a:rPr>
              <a:t>*</a:t>
            </a:r>
            <a:r>
              <a:rPr lang="es-CO" sz="1200" i="1" dirty="0">
                <a:solidFill>
                  <a:schemeClr val="bg1"/>
                </a:solidFill>
                <a:latin typeface="Book Antiqua" panose="02040602050305030304" pitchFamily="18" charset="0"/>
              </a:rPr>
              <a:t>Definiciones según Carta apostólica Salvifici Doloris de </a:t>
            </a:r>
            <a:r>
              <a:rPr lang="es-CO" sz="1200" b="0" i="1" dirty="0">
                <a:solidFill>
                  <a:schemeClr val="bg1"/>
                </a:solidFill>
                <a:effectLst/>
                <a:latin typeface="Book Antiqua" panose="02040602050305030304" pitchFamily="18" charset="0"/>
              </a:rPr>
              <a:t>San Juan Pablo II. </a:t>
            </a:r>
            <a:r>
              <a:rPr lang="es-CO" sz="1200" b="1" i="1" dirty="0">
                <a:solidFill>
                  <a:schemeClr val="bg1"/>
                </a:solidFill>
                <a:effectLst/>
                <a:latin typeface="Book Antiqua" panose="02040602050305030304" pitchFamily="18" charset="0"/>
              </a:rPr>
              <a:t>Audiencia general</a:t>
            </a:r>
            <a:r>
              <a:rPr lang="es-CO" sz="1200" b="1" i="1" dirty="0">
                <a:solidFill>
                  <a:schemeClr val="bg1"/>
                </a:solidFill>
                <a:latin typeface="Book Antiqua" panose="02040602050305030304" pitchFamily="18" charset="0"/>
              </a:rPr>
              <a:t>, </a:t>
            </a:r>
            <a:r>
              <a:rPr lang="es-CO" sz="1200" i="1" dirty="0">
                <a:solidFill>
                  <a:schemeClr val="bg1"/>
                </a:solidFill>
                <a:effectLst/>
                <a:latin typeface="Book Antiqua" panose="02040602050305030304" pitchFamily="18" charset="0"/>
              </a:rPr>
              <a:t>Miércoles 2 de junio de 1999. </a:t>
            </a:r>
          </a:p>
          <a:p>
            <a:r>
              <a:rPr lang="es-CO" sz="1400" i="1" dirty="0">
                <a:solidFill>
                  <a:schemeClr val="bg1"/>
                </a:solidFill>
              </a:rPr>
              <a:t> </a:t>
            </a:r>
            <a:endParaRPr lang="es-CO" sz="1400" dirty="0">
              <a:solidFill>
                <a:schemeClr val="bg1"/>
              </a:solidFill>
            </a:endParaRPr>
          </a:p>
        </p:txBody>
      </p:sp>
    </p:spTree>
    <p:extLst>
      <p:ext uri="{BB962C8B-B14F-4D97-AF65-F5344CB8AC3E}">
        <p14:creationId xmlns:p14="http://schemas.microsoft.com/office/powerpoint/2010/main" val="164996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C8D10C-7E0E-1AE2-863A-F07A14FD48F5}"/>
              </a:ext>
            </a:extLst>
          </p:cNvPr>
          <p:cNvSpPr>
            <a:spLocks noGrp="1"/>
          </p:cNvSpPr>
          <p:nvPr>
            <p:ph type="title"/>
          </p:nvPr>
        </p:nvSpPr>
        <p:spPr/>
        <p:txBody>
          <a:bodyPr/>
          <a:lstStyle/>
          <a:p>
            <a:r>
              <a:rPr lang="es-CO" i="1" dirty="0">
                <a:latin typeface="Book Antiqua" panose="02040602050305030304" pitchFamily="18" charset="0"/>
              </a:rPr>
              <a:t>El misterio del dolor, Salvifici Doloris</a:t>
            </a:r>
          </a:p>
        </p:txBody>
      </p:sp>
      <p:sp>
        <p:nvSpPr>
          <p:cNvPr id="3" name="Marcador de contenido 2">
            <a:extLst>
              <a:ext uri="{FF2B5EF4-FFF2-40B4-BE49-F238E27FC236}">
                <a16:creationId xmlns:a16="http://schemas.microsoft.com/office/drawing/2014/main" id="{BF5451BF-F5E5-B8F2-7C74-E70E6543F97C}"/>
              </a:ext>
            </a:extLst>
          </p:cNvPr>
          <p:cNvSpPr>
            <a:spLocks noGrp="1"/>
          </p:cNvSpPr>
          <p:nvPr>
            <p:ph idx="1"/>
          </p:nvPr>
        </p:nvSpPr>
        <p:spPr>
          <a:xfrm>
            <a:off x="838200" y="1400175"/>
            <a:ext cx="10515600" cy="4776788"/>
          </a:xfrm>
        </p:spPr>
        <p:txBody>
          <a:bodyPr>
            <a:normAutofit lnSpcReduction="10000"/>
          </a:bodyPr>
          <a:lstStyle/>
          <a:p>
            <a:pPr marL="0" indent="0" algn="just">
              <a:buNone/>
            </a:pPr>
            <a:r>
              <a:rPr lang="es-CO" sz="2000" dirty="0">
                <a:effectLst/>
                <a:latin typeface="Book Antiqua" panose="02040602050305030304" pitchFamily="18" charset="0"/>
                <a:ea typeface="Calibri" panose="020F0502020204030204" pitchFamily="34" charset="0"/>
                <a:cs typeface="Times New Roman" panose="02020603050405020304" pitchFamily="18" charset="0"/>
              </a:rPr>
              <a:t>- </a:t>
            </a:r>
            <a:r>
              <a:rPr lang="es-CO" sz="2100" dirty="0">
                <a:effectLst/>
                <a:latin typeface="Book Antiqua" panose="02040602050305030304" pitchFamily="18" charset="0"/>
                <a:ea typeface="Calibri" panose="020F0502020204030204" pitchFamily="34" charset="0"/>
                <a:cs typeface="Times New Roman" panose="02020603050405020304" pitchFamily="18" charset="0"/>
              </a:rPr>
              <a:t>…”El sufrimiento humano suscita compasión, suscita también respeto, y a su manera atemoriza. En efecto, en él está contenida la grandeza de un misterio específico. Este particular respeto por todo sufrimiento humano debe ser puesto al principio de cuanto será expuesto a continuación desde la más profunda necesidad del corazón, y también desde el profundo imperativo de la fe. En el tema del sufrimiento, estos dos motivos parecen acercarse particularmente y unirse entre sí: la necesidad del corazón nos manda vencer la timidez, y el imperativo de la fe —formulado, por ejemplo, en las palabras de San Pablo recordadas al principio— brinda el contenido, en nombre y en virtud del cual osamos tocar lo que parece en todo hombre algo tan intangible; porque el hombre, en su sufrimiento, es un misterio intangible</a:t>
            </a:r>
            <a:r>
              <a:rPr lang="es-CO" sz="2100" dirty="0">
                <a:latin typeface="Book Antiqua" panose="02040602050305030304" pitchFamily="18" charset="0"/>
                <a:ea typeface="Calibri" panose="020F0502020204030204" pitchFamily="34" charset="0"/>
                <a:cs typeface="Times New Roman" panose="02020603050405020304" pitchFamily="18" charset="0"/>
              </a:rPr>
              <a:t>”… </a:t>
            </a:r>
          </a:p>
          <a:p>
            <a:pPr marL="0" indent="0" algn="just">
              <a:buNone/>
            </a:pPr>
            <a:r>
              <a:rPr lang="es-CO" sz="2100" dirty="0">
                <a:latin typeface="Book Antiqua" panose="02040602050305030304" pitchFamily="18" charset="0"/>
                <a:ea typeface="Calibri" panose="020F0502020204030204" pitchFamily="34" charset="0"/>
                <a:cs typeface="Times New Roman" panose="02020603050405020304" pitchFamily="18" charset="0"/>
              </a:rPr>
              <a:t>Carta apostólica </a:t>
            </a:r>
            <a:r>
              <a:rPr lang="es-CO" sz="2100" i="1" dirty="0">
                <a:latin typeface="Book Antiqua" panose="02040602050305030304" pitchFamily="18" charset="0"/>
                <a:ea typeface="Calibri" panose="020F0502020204030204" pitchFamily="34" charset="0"/>
                <a:cs typeface="Times New Roman" panose="02020603050405020304" pitchFamily="18" charset="0"/>
              </a:rPr>
              <a:t>Salvifici Doloris</a:t>
            </a:r>
            <a:r>
              <a:rPr lang="es-CO" sz="2100" dirty="0">
                <a:latin typeface="Book Antiqua" panose="02040602050305030304" pitchFamily="18" charset="0"/>
                <a:ea typeface="Calibri" panose="020F0502020204030204" pitchFamily="34" charset="0"/>
                <a:cs typeface="Times New Roman" panose="02020603050405020304" pitchFamily="18" charset="0"/>
              </a:rPr>
              <a:t>, numeral 4. </a:t>
            </a:r>
          </a:p>
          <a:p>
            <a:pPr marL="0" indent="0" algn="just">
              <a:buNone/>
            </a:pPr>
            <a:r>
              <a:rPr lang="es-CO" sz="2100" dirty="0">
                <a:effectLst/>
                <a:latin typeface="Book Antiqua" panose="02040602050305030304" pitchFamily="18" charset="0"/>
                <a:ea typeface="Calibri" panose="020F0502020204030204" pitchFamily="34" charset="0"/>
                <a:cs typeface="Times New Roman" panose="02020603050405020304" pitchFamily="18" charset="0"/>
              </a:rPr>
              <a:t>- …”El sufrimiento parece casi inefable e intransferible, quizá al mismo tiempo ninguna otra cosa exige —en su « realidad objetiva »— ser tratada, meditada, concebida en la forma de un explícito problema; y exige que en torno a él hagan preguntas de fondo y se busquen respuestas</a:t>
            </a:r>
            <a:r>
              <a:rPr lang="es-CO" sz="2100" dirty="0">
                <a:effectLst/>
              </a:rPr>
              <a:t> “… </a:t>
            </a:r>
          </a:p>
          <a:p>
            <a:pPr marL="0" indent="0" algn="just">
              <a:buNone/>
            </a:pPr>
            <a:r>
              <a:rPr lang="es-CO" sz="2100" dirty="0">
                <a:latin typeface="Book Antiqua" panose="02040602050305030304" pitchFamily="18" charset="0"/>
                <a:ea typeface="Calibri" panose="020F0502020204030204" pitchFamily="34" charset="0"/>
                <a:cs typeface="Times New Roman" panose="02020603050405020304" pitchFamily="18" charset="0"/>
              </a:rPr>
              <a:t>Carta apostólica </a:t>
            </a:r>
            <a:r>
              <a:rPr lang="es-CO" sz="2100" i="1" dirty="0">
                <a:latin typeface="Book Antiqua" panose="02040602050305030304" pitchFamily="18" charset="0"/>
                <a:ea typeface="Calibri" panose="020F0502020204030204" pitchFamily="34" charset="0"/>
                <a:cs typeface="Times New Roman" panose="02020603050405020304" pitchFamily="18" charset="0"/>
              </a:rPr>
              <a:t>Salvifici Doloris</a:t>
            </a:r>
            <a:r>
              <a:rPr lang="es-CO" sz="2100" dirty="0">
                <a:latin typeface="Book Antiqua" panose="02040602050305030304" pitchFamily="18" charset="0"/>
                <a:ea typeface="Calibri" panose="020F0502020204030204" pitchFamily="34" charset="0"/>
                <a:cs typeface="Times New Roman" panose="02020603050405020304" pitchFamily="18" charset="0"/>
              </a:rPr>
              <a:t>, numeral 5.</a:t>
            </a:r>
            <a:endParaRPr lang="es-CO" sz="2100" dirty="0"/>
          </a:p>
        </p:txBody>
      </p:sp>
      <p:pic>
        <p:nvPicPr>
          <p:cNvPr id="4" name="Imagen 3">
            <a:extLst>
              <a:ext uri="{FF2B5EF4-FFF2-40B4-BE49-F238E27FC236}">
                <a16:creationId xmlns:a16="http://schemas.microsoft.com/office/drawing/2014/main" id="{2691052A-B77A-9F2F-F7E6-A0DE980E819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3038275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838200" y="365125"/>
            <a:ext cx="10515600" cy="549275"/>
          </a:xfrm>
        </p:spPr>
        <p:txBody>
          <a:bodyPr>
            <a:normAutofit fontScale="90000"/>
          </a:bodyPr>
          <a:lstStyle/>
          <a:p>
            <a:r>
              <a:rPr lang="es-CO" i="1" dirty="0">
                <a:solidFill>
                  <a:schemeClr val="accent6"/>
                </a:solidFill>
                <a:latin typeface="Book Antiqua" panose="02040602050305030304" pitchFamily="18" charset="0"/>
              </a:rPr>
              <a:t>El misterio del dolor, Salvifici Doloris</a:t>
            </a: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423862" y="1014415"/>
            <a:ext cx="10929938" cy="2414586"/>
          </a:xfrm>
        </p:spPr>
        <p:txBody>
          <a:bodyPr>
            <a:noAutofit/>
          </a:bodyPr>
          <a:lstStyle/>
          <a:p>
            <a:pPr marL="0" indent="0" algn="just">
              <a:lnSpc>
                <a:spcPct val="170000"/>
              </a:lnSpc>
              <a:buNone/>
            </a:pPr>
            <a:r>
              <a:rPr lang="es-CO" sz="1800" dirty="0">
                <a:solidFill>
                  <a:schemeClr val="accent6"/>
                </a:solidFill>
                <a:effectLst/>
                <a:latin typeface="Book Antiqua" panose="02040602050305030304" pitchFamily="18" charset="0"/>
                <a:ea typeface="Calibri" panose="020F0502020204030204" pitchFamily="34" charset="0"/>
                <a:cs typeface="Times New Roman" panose="02020603050405020304" pitchFamily="18" charset="0"/>
              </a:rPr>
              <a:t>...”El hombre sufre de modos diversos, no siempre considerados por la medicina, ni siquiera en sus más avanzadas ramificaciones. El sufrimiento es algo todavía más amplio que la enfermedad, más complejo y a la vez aún más profundamente enraizado en la humanidad misma. Una cierta idea de este problema nos viene de la distinción entre sufrimiento físico y sufrimiento moral”… </a:t>
            </a:r>
          </a:p>
          <a:p>
            <a:pPr marL="0" indent="0" algn="just">
              <a:lnSpc>
                <a:spcPct val="170000"/>
              </a:lnSpc>
              <a:buNone/>
            </a:pPr>
            <a:r>
              <a:rPr lang="es-CO" sz="2000" dirty="0">
                <a:solidFill>
                  <a:schemeClr val="accent6"/>
                </a:solidFill>
                <a:latin typeface="Book Antiqua" panose="02040602050305030304" pitchFamily="18" charset="0"/>
                <a:ea typeface="Calibri" panose="020F0502020204030204" pitchFamily="34" charset="0"/>
                <a:cs typeface="Times New Roman" panose="02020603050405020304" pitchFamily="18" charset="0"/>
              </a:rPr>
              <a:t>Carta apostólica </a:t>
            </a:r>
            <a:r>
              <a:rPr lang="es-CO" sz="2000" i="1" dirty="0">
                <a:solidFill>
                  <a:schemeClr val="accent6"/>
                </a:solidFill>
                <a:latin typeface="Book Antiqua" panose="02040602050305030304" pitchFamily="18" charset="0"/>
                <a:ea typeface="Calibri" panose="020F0502020204030204" pitchFamily="34" charset="0"/>
                <a:cs typeface="Times New Roman" panose="02020603050405020304" pitchFamily="18" charset="0"/>
              </a:rPr>
              <a:t>Salvifici Doloris</a:t>
            </a:r>
            <a:r>
              <a:rPr lang="es-CO" sz="2000" dirty="0">
                <a:solidFill>
                  <a:schemeClr val="accent6"/>
                </a:solidFill>
                <a:latin typeface="Book Antiqua" panose="02040602050305030304" pitchFamily="18" charset="0"/>
                <a:ea typeface="Calibri" panose="020F0502020204030204" pitchFamily="34" charset="0"/>
                <a:cs typeface="Times New Roman" panose="02020603050405020304" pitchFamily="18" charset="0"/>
              </a:rPr>
              <a:t>, numeral 5.</a:t>
            </a:r>
            <a:endParaRPr lang="es-CO" sz="2000" i="1" dirty="0">
              <a:solidFill>
                <a:schemeClr val="accent6"/>
              </a:solidFill>
              <a:latin typeface="Book Antiqua" panose="02040602050305030304" pitchFamily="18"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
        <p:nvSpPr>
          <p:cNvPr id="5" name="Rectángulo 4">
            <a:extLst>
              <a:ext uri="{FF2B5EF4-FFF2-40B4-BE49-F238E27FC236}">
                <a16:creationId xmlns:a16="http://schemas.microsoft.com/office/drawing/2014/main" id="{152E26B2-4EBC-D033-4BFA-3504B1508170}"/>
              </a:ext>
            </a:extLst>
          </p:cNvPr>
          <p:cNvSpPr/>
          <p:nvPr/>
        </p:nvSpPr>
        <p:spPr>
          <a:xfrm>
            <a:off x="442913" y="4000499"/>
            <a:ext cx="4586287" cy="26418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dirty="0">
                <a:latin typeface="Book Antiqua" panose="02040602050305030304" pitchFamily="18" charset="0"/>
                <a:ea typeface="Calibri" panose="020F0502020204030204" pitchFamily="34" charset="0"/>
                <a:cs typeface="Times New Roman" panose="02020603050405020304" pitchFamily="18" charset="0"/>
              </a:rPr>
              <a:t>…”E</a:t>
            </a:r>
            <a:r>
              <a:rPr lang="es-CO" sz="1800" dirty="0">
                <a:effectLst/>
                <a:latin typeface="Book Antiqua" panose="02040602050305030304" pitchFamily="18" charset="0"/>
                <a:ea typeface="Calibri" panose="020F0502020204030204" pitchFamily="34" charset="0"/>
                <a:cs typeface="Times New Roman" panose="02020603050405020304" pitchFamily="18" charset="0"/>
              </a:rPr>
              <a:t>l sufrimiento físico se da cuando de cualquier manera « duele el cuerpo »</a:t>
            </a:r>
            <a:r>
              <a:rPr lang="es-CO" dirty="0"/>
              <a:t>”…</a:t>
            </a:r>
          </a:p>
        </p:txBody>
      </p:sp>
      <p:sp>
        <p:nvSpPr>
          <p:cNvPr id="6" name="Rectángulo 5">
            <a:extLst>
              <a:ext uri="{FF2B5EF4-FFF2-40B4-BE49-F238E27FC236}">
                <a16:creationId xmlns:a16="http://schemas.microsoft.com/office/drawing/2014/main" id="{C3133984-0C08-D22E-01C6-ED75B3801015}"/>
              </a:ext>
            </a:extLst>
          </p:cNvPr>
          <p:cNvSpPr/>
          <p:nvPr/>
        </p:nvSpPr>
        <p:spPr>
          <a:xfrm>
            <a:off x="5695950" y="4000499"/>
            <a:ext cx="4586287" cy="26418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CO" sz="1800" dirty="0">
                <a:effectLst/>
                <a:latin typeface="Book Antiqua" panose="02040602050305030304" pitchFamily="18" charset="0"/>
                <a:ea typeface="Calibri" panose="020F0502020204030204" pitchFamily="34" charset="0"/>
                <a:cs typeface="Times New Roman" panose="02020603050405020304" pitchFamily="18" charset="0"/>
              </a:rPr>
              <a:t>…”« dolor del alma ». Se trata, en efecto, del dolor de tipo espiritual, y no sólo de la dimensión « psíquica » del dolor que acompaña tanto el sufrimiento moral como el físico. La extensión y la multiformidad del sufrimiento moral no son ciertamente menores que las del físico; pero a la vez aquél aparece como menos identificado y menos alcanzable por la terapéutica</a:t>
            </a:r>
            <a:r>
              <a:rPr lang="es-CO" dirty="0"/>
              <a:t>”…</a:t>
            </a:r>
          </a:p>
        </p:txBody>
      </p:sp>
      <p:sp>
        <p:nvSpPr>
          <p:cNvPr id="8" name="CuadroTexto 7">
            <a:extLst>
              <a:ext uri="{FF2B5EF4-FFF2-40B4-BE49-F238E27FC236}">
                <a16:creationId xmlns:a16="http://schemas.microsoft.com/office/drawing/2014/main" id="{F0486C4F-74FA-80BB-7246-E732CE10E161}"/>
              </a:ext>
            </a:extLst>
          </p:cNvPr>
          <p:cNvSpPr txBox="1"/>
          <p:nvPr/>
        </p:nvSpPr>
        <p:spPr>
          <a:xfrm>
            <a:off x="6631780" y="3457575"/>
            <a:ext cx="2714625" cy="461665"/>
          </a:xfrm>
          <a:prstGeom prst="rect">
            <a:avLst/>
          </a:prstGeom>
          <a:noFill/>
        </p:spPr>
        <p:txBody>
          <a:bodyPr wrap="square" rtlCol="0">
            <a:spAutoFit/>
          </a:bodyPr>
          <a:lstStyle/>
          <a:p>
            <a:pPr algn="ctr"/>
            <a:r>
              <a:rPr lang="es-CO" sz="2400" dirty="0">
                <a:solidFill>
                  <a:schemeClr val="bg2"/>
                </a:solidFill>
                <a:latin typeface="ACADEMY ENGRAVED LET PLAIN:1.0" panose="02000000000000000000" pitchFamily="2" charset="0"/>
              </a:rPr>
              <a:t>Moral</a:t>
            </a:r>
          </a:p>
        </p:txBody>
      </p:sp>
      <p:sp>
        <p:nvSpPr>
          <p:cNvPr id="9" name="CuadroTexto 8">
            <a:extLst>
              <a:ext uri="{FF2B5EF4-FFF2-40B4-BE49-F238E27FC236}">
                <a16:creationId xmlns:a16="http://schemas.microsoft.com/office/drawing/2014/main" id="{81D08267-2462-5610-DEF1-F875613B477D}"/>
              </a:ext>
            </a:extLst>
          </p:cNvPr>
          <p:cNvSpPr txBox="1"/>
          <p:nvPr/>
        </p:nvSpPr>
        <p:spPr>
          <a:xfrm>
            <a:off x="1488282" y="3457575"/>
            <a:ext cx="2714625" cy="461665"/>
          </a:xfrm>
          <a:prstGeom prst="rect">
            <a:avLst/>
          </a:prstGeom>
          <a:noFill/>
        </p:spPr>
        <p:txBody>
          <a:bodyPr wrap="square" rtlCol="0">
            <a:spAutoFit/>
          </a:bodyPr>
          <a:lstStyle/>
          <a:p>
            <a:pPr algn="ctr"/>
            <a:r>
              <a:rPr lang="es-CO" sz="2400" dirty="0">
                <a:solidFill>
                  <a:schemeClr val="bg2"/>
                </a:solidFill>
                <a:latin typeface="ACADEMY ENGRAVED LET PLAIN:1.0" panose="02000000000000000000" pitchFamily="2" charset="0"/>
              </a:rPr>
              <a:t>Físico</a:t>
            </a:r>
          </a:p>
        </p:txBody>
      </p:sp>
    </p:spTree>
    <p:extLst>
      <p:ext uri="{BB962C8B-B14F-4D97-AF65-F5344CB8AC3E}">
        <p14:creationId xmlns:p14="http://schemas.microsoft.com/office/powerpoint/2010/main" val="14934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44D269-2C0C-ACB7-5394-B0AB218D082B}"/>
              </a:ext>
            </a:extLst>
          </p:cNvPr>
          <p:cNvSpPr>
            <a:spLocks noGrp="1"/>
          </p:cNvSpPr>
          <p:nvPr>
            <p:ph type="title"/>
          </p:nvPr>
        </p:nvSpPr>
        <p:spPr>
          <a:xfrm>
            <a:off x="838200" y="365125"/>
            <a:ext cx="10515600" cy="663575"/>
          </a:xfrm>
        </p:spPr>
        <p:txBody>
          <a:bodyPr>
            <a:normAutofit fontScale="90000"/>
          </a:bodyPr>
          <a:lstStyle/>
          <a:p>
            <a:r>
              <a:rPr lang="es-CO" i="1" dirty="0">
                <a:latin typeface="Book Antiqua" panose="02040602050305030304" pitchFamily="18" charset="0"/>
              </a:rPr>
              <a:t>El misterio del dolor, Salvifici Doloris</a:t>
            </a:r>
            <a:endParaRPr lang="es-CO" dirty="0"/>
          </a:p>
        </p:txBody>
      </p:sp>
      <p:sp>
        <p:nvSpPr>
          <p:cNvPr id="3" name="Marcador de contenido 2">
            <a:extLst>
              <a:ext uri="{FF2B5EF4-FFF2-40B4-BE49-F238E27FC236}">
                <a16:creationId xmlns:a16="http://schemas.microsoft.com/office/drawing/2014/main" id="{D6DA87C3-6EFA-A0ED-2636-1150F6AB6872}"/>
              </a:ext>
            </a:extLst>
          </p:cNvPr>
          <p:cNvSpPr>
            <a:spLocks noGrp="1"/>
          </p:cNvSpPr>
          <p:nvPr>
            <p:ph idx="1"/>
          </p:nvPr>
        </p:nvSpPr>
        <p:spPr>
          <a:xfrm>
            <a:off x="433388" y="1028700"/>
            <a:ext cx="10515600" cy="5715000"/>
          </a:xfrm>
        </p:spPr>
        <p:txBody>
          <a:bodyPr>
            <a:normAutofit/>
          </a:bodyPr>
          <a:lstStyle/>
          <a:p>
            <a:pPr algn="just"/>
            <a:r>
              <a:rPr lang="es-CO" sz="1800" dirty="0">
                <a:effectLst/>
                <a:latin typeface="Book Antiqua" panose="02040602050305030304" pitchFamily="18" charset="0"/>
                <a:ea typeface="Calibri" panose="020F0502020204030204" pitchFamily="34" charset="0"/>
                <a:cs typeface="Times New Roman" panose="02020603050405020304" pitchFamily="18" charset="0"/>
              </a:rPr>
              <a:t>La Sagrada Escritura es un gran libro sobre el sufrimiento</a:t>
            </a:r>
            <a:r>
              <a:rPr lang="es-CO" sz="1800" dirty="0">
                <a:latin typeface="Book Antiqua" panose="02040602050305030304" pitchFamily="18" charset="0"/>
                <a:ea typeface="Calibri" panose="020F0502020204030204" pitchFamily="34" charset="0"/>
                <a:cs typeface="Times New Roman" panose="02020603050405020304" pitchFamily="18" charset="0"/>
              </a:rPr>
              <a:t>, Antiguo y Nuevo testamento; </a:t>
            </a:r>
            <a:r>
              <a:rPr lang="es-CO" sz="1800" dirty="0">
                <a:effectLst/>
                <a:latin typeface="Book Antiqua" panose="02040602050305030304" pitchFamily="18" charset="0"/>
                <a:ea typeface="Calibri" panose="020F0502020204030204" pitchFamily="34" charset="0"/>
                <a:cs typeface="Times New Roman" panose="02020603050405020304" pitchFamily="18" charset="0"/>
              </a:rPr>
              <a:t>situaciones que llevan el signo del sufrimiento, ante todo moral</a:t>
            </a:r>
            <a:r>
              <a:rPr lang="es-CO" sz="1800" dirty="0">
                <a:latin typeface="Book Antiqua" panose="02040602050305030304" pitchFamily="18" charset="0"/>
                <a:ea typeface="Calibri" panose="020F0502020204030204" pitchFamily="34" charset="0"/>
                <a:cs typeface="Times New Roman" panose="02020603050405020304" pitchFamily="18" charset="0"/>
              </a:rPr>
              <a:t>. </a:t>
            </a:r>
          </a:p>
          <a:p>
            <a:pPr algn="just"/>
            <a:r>
              <a:rPr lang="es-CO" sz="1800" dirty="0">
                <a:effectLst/>
                <a:latin typeface="Book Antiqua" panose="02040602050305030304" pitchFamily="18" charset="0"/>
                <a:ea typeface="Calibri" panose="020F0502020204030204" pitchFamily="34" charset="0"/>
                <a:cs typeface="Times New Roman" panose="02020603050405020304" pitchFamily="18" charset="0"/>
              </a:rPr>
              <a:t>El Antiguo Testamento, tratando al hombre como un « conjunto » psicofísico, une con frecuencia los sufrimientos « morales » con el dolor de determinadas partes del organismo</a:t>
            </a:r>
            <a:r>
              <a:rPr lang="es-CO" sz="1800" dirty="0">
                <a:latin typeface="Book Antiqua" panose="02040602050305030304" pitchFamily="18" charset="0"/>
                <a:ea typeface="Calibri" panose="020F0502020204030204" pitchFamily="34" charset="0"/>
                <a:cs typeface="Times New Roman" panose="02020603050405020304" pitchFamily="18" charset="0"/>
              </a:rPr>
              <a:t> (…) </a:t>
            </a:r>
            <a:r>
              <a:rPr lang="es-CO" sz="1800" dirty="0">
                <a:effectLst/>
                <a:latin typeface="Book Antiqua" panose="02040602050305030304" pitchFamily="18" charset="0"/>
                <a:ea typeface="Calibri" panose="020F0502020204030204" pitchFamily="34" charset="0"/>
                <a:cs typeface="Times New Roman" panose="02020603050405020304" pitchFamily="18" charset="0"/>
              </a:rPr>
              <a:t>En efecto, no se puede negar que los sufrimientos morales tienen también una parte « física » o somática, y que con frecuencia se reflejan en el estado general del organismo.</a:t>
            </a:r>
            <a:r>
              <a:rPr lang="es-CO" dirty="0">
                <a:effectLst/>
              </a:rPr>
              <a:t>  </a:t>
            </a:r>
          </a:p>
          <a:p>
            <a:pPr algn="just"/>
            <a:r>
              <a:rPr lang="es-CO" sz="1800" kern="100" dirty="0">
                <a:effectLst/>
                <a:latin typeface="Book Antiqua" panose="02040602050305030304" pitchFamily="18" charset="0"/>
                <a:ea typeface="Calibri" panose="020F0502020204030204" pitchFamily="34" charset="0"/>
                <a:cs typeface="Times New Roman" panose="02020603050405020304" pitchFamily="18" charset="0"/>
              </a:rPr>
              <a:t>Dentro de lo que constituye la forma psicológica del sufrimiento, se halla siempre una experiencia de mal, a causa del cual el hombre sufre: tristeza, abatimiento, desilusión , desesperación etc…  </a:t>
            </a:r>
          </a:p>
          <a:p>
            <a:pPr algn="just"/>
            <a:r>
              <a:rPr lang="es-CO" sz="1800" kern="100" dirty="0">
                <a:effectLst/>
                <a:latin typeface="Book Antiqua" panose="02040602050305030304" pitchFamily="18" charset="0"/>
                <a:ea typeface="Calibri" panose="020F0502020204030204" pitchFamily="34" charset="0"/>
                <a:cs typeface="Times New Roman" panose="02020603050405020304" pitchFamily="18" charset="0"/>
              </a:rPr>
              <a:t>Así pues, la realidad del sufrimiento pone una pregunta sobre la esencia del mal: ¿qué es el mal? El mal es: </a:t>
            </a:r>
            <a:r>
              <a:rPr lang="es-CO" sz="1800" dirty="0">
                <a:effectLst/>
                <a:latin typeface="Book Antiqua" panose="02040602050305030304" pitchFamily="18" charset="0"/>
                <a:ea typeface="Calibri" panose="020F0502020204030204" pitchFamily="34" charset="0"/>
                <a:cs typeface="Times New Roman" panose="02020603050405020304" pitchFamily="18" charset="0"/>
              </a:rPr>
              <a:t>falta, limitación o distorsión del bien</a:t>
            </a:r>
            <a:r>
              <a:rPr lang="es-CO" sz="1200" dirty="0">
                <a:latin typeface="Book Antiqua" panose="02040602050305030304" pitchFamily="18" charset="0"/>
                <a:ea typeface="Calibri" panose="020F0502020204030204" pitchFamily="34" charset="0"/>
                <a:cs typeface="Times New Roman" panose="02020603050405020304" pitchFamily="18" charset="0"/>
              </a:rPr>
              <a:t>. </a:t>
            </a:r>
          </a:p>
          <a:p>
            <a:pPr algn="just"/>
            <a:r>
              <a:rPr lang="es-CO" sz="1800" dirty="0">
                <a:effectLst/>
                <a:latin typeface="Book Antiqua" panose="02040602050305030304" pitchFamily="18" charset="0"/>
                <a:ea typeface="Calibri" panose="020F0502020204030204" pitchFamily="34" charset="0"/>
                <a:cs typeface="Times New Roman" panose="02020603050405020304" pitchFamily="18" charset="0"/>
              </a:rPr>
              <a:t>Se podría decir que el hombre sufre a causa de un bien del que él no participa, del cual es en cierto modo excluido o del que él mismo se ha privado.</a:t>
            </a:r>
            <a:r>
              <a:rPr lang="es-CO" sz="1200" dirty="0">
                <a:effectLst/>
              </a:rPr>
              <a:t>  </a:t>
            </a:r>
          </a:p>
          <a:p>
            <a:pPr algn="just"/>
            <a:r>
              <a:rPr lang="es-CO" sz="1800" kern="100" dirty="0">
                <a:effectLst/>
                <a:latin typeface="Book Antiqua" panose="02040602050305030304" pitchFamily="18" charset="0"/>
                <a:ea typeface="Calibri" panose="020F0502020204030204" pitchFamily="34" charset="0"/>
                <a:cs typeface="Times New Roman" panose="02020603050405020304" pitchFamily="18" charset="0"/>
              </a:rPr>
              <a:t>Así pues, en el concepto cristiano la realidad del sufrimiento se explica por medio del mal que está siempre referido, de algún modo, a un bien. </a:t>
            </a:r>
          </a:p>
          <a:p>
            <a:pPr algn="just"/>
            <a:r>
              <a:rPr lang="es-CO" sz="1800" dirty="0">
                <a:effectLst/>
                <a:latin typeface="Book Antiqua" panose="02040602050305030304" pitchFamily="18" charset="0"/>
                <a:ea typeface="Calibri" panose="020F0502020204030204" pitchFamily="34" charset="0"/>
                <a:cs typeface="Times New Roman" panose="02020603050405020304" pitchFamily="18" charset="0"/>
              </a:rPr>
              <a:t>El sufrimiento humano (…) existe junto con el hombre, que aparece en él y pasa, o a veces no pasa, pero se consolida y se profundiza en él</a:t>
            </a:r>
            <a:endParaRPr lang="es-CO" sz="1800" kern="100" dirty="0">
              <a:effectLst/>
              <a:latin typeface="Book Antiqua" panose="02040602050305030304" pitchFamily="18" charset="0"/>
              <a:ea typeface="Calibri" panose="020F0502020204030204" pitchFamily="34" charset="0"/>
              <a:cs typeface="Times New Roman" panose="02020603050405020304" pitchFamily="18" charset="0"/>
            </a:endParaRPr>
          </a:p>
          <a:p>
            <a:pPr algn="just"/>
            <a:endParaRPr lang="es-CO" sz="1800" kern="100" dirty="0">
              <a:effectLst/>
              <a:latin typeface="Book Antiqua" panose="02040602050305030304" pitchFamily="18" charset="0"/>
              <a:ea typeface="Calibri" panose="020F0502020204030204" pitchFamily="34" charset="0"/>
              <a:cs typeface="Times New Roman" panose="02020603050405020304" pitchFamily="18" charset="0"/>
            </a:endParaRPr>
          </a:p>
          <a:p>
            <a:pPr algn="just"/>
            <a:r>
              <a:rPr lang="es-CO" sz="1800" dirty="0">
                <a:solidFill>
                  <a:schemeClr val="accent6"/>
                </a:solidFill>
                <a:latin typeface="Book Antiqua" panose="02040602050305030304" pitchFamily="18" charset="0"/>
                <a:ea typeface="Calibri" panose="020F0502020204030204" pitchFamily="34" charset="0"/>
                <a:cs typeface="Times New Roman" panose="02020603050405020304" pitchFamily="18" charset="0"/>
              </a:rPr>
              <a:t>Carta apostólica </a:t>
            </a:r>
            <a:r>
              <a:rPr lang="es-CO" sz="1800" i="1" dirty="0">
                <a:solidFill>
                  <a:schemeClr val="accent6"/>
                </a:solidFill>
                <a:latin typeface="Book Antiqua" panose="02040602050305030304" pitchFamily="18" charset="0"/>
                <a:ea typeface="Calibri" panose="020F0502020204030204" pitchFamily="34" charset="0"/>
                <a:cs typeface="Times New Roman" panose="02020603050405020304" pitchFamily="18" charset="0"/>
              </a:rPr>
              <a:t>Salvifici Doloris</a:t>
            </a:r>
            <a:r>
              <a:rPr lang="es-CO" sz="1800" dirty="0">
                <a:solidFill>
                  <a:schemeClr val="accent6"/>
                </a:solidFill>
                <a:latin typeface="Book Antiqua" panose="02040602050305030304" pitchFamily="18" charset="0"/>
                <a:ea typeface="Calibri" panose="020F0502020204030204" pitchFamily="34" charset="0"/>
                <a:cs typeface="Times New Roman" panose="02020603050405020304" pitchFamily="18" charset="0"/>
              </a:rPr>
              <a:t>, numeral 7</a:t>
            </a:r>
            <a:endParaRPr lang="es-CO" sz="1800" kern="100" dirty="0">
              <a:effectLst/>
              <a:latin typeface="Book Antiqua" panose="02040602050305030304" pitchFamily="18" charset="0"/>
              <a:ea typeface="Calibri" panose="020F0502020204030204" pitchFamily="34" charset="0"/>
              <a:cs typeface="Times New Roman" panose="02020603050405020304" pitchFamily="18" charset="0"/>
            </a:endParaRPr>
          </a:p>
          <a:p>
            <a:pPr algn="just"/>
            <a:endParaRPr lang="es-CO" sz="1800" kern="100" dirty="0">
              <a:effectLst/>
              <a:latin typeface="Book Antiqua" panose="02040602050305030304" pitchFamily="18" charset="0"/>
              <a:ea typeface="Calibri" panose="020F0502020204030204" pitchFamily="34" charset="0"/>
              <a:cs typeface="Times New Roman" panose="02020603050405020304" pitchFamily="18" charset="0"/>
            </a:endParaRPr>
          </a:p>
          <a:p>
            <a:pPr algn="just"/>
            <a:endParaRPr lang="es-CO" sz="1800" kern="100" dirty="0">
              <a:effectLst/>
              <a:latin typeface="Book Antiqua" panose="02040602050305030304" pitchFamily="18" charset="0"/>
              <a:ea typeface="Calibri" panose="020F0502020204030204" pitchFamily="34" charset="0"/>
              <a:cs typeface="Times New Roman" panose="02020603050405020304" pitchFamily="18" charset="0"/>
            </a:endParaRPr>
          </a:p>
          <a:p>
            <a:pPr algn="just"/>
            <a:endParaRPr lang="es-CO" dirty="0"/>
          </a:p>
        </p:txBody>
      </p:sp>
      <p:pic>
        <p:nvPicPr>
          <p:cNvPr id="4" name="Imagen 3">
            <a:extLst>
              <a:ext uri="{FF2B5EF4-FFF2-40B4-BE49-F238E27FC236}">
                <a16:creationId xmlns:a16="http://schemas.microsoft.com/office/drawing/2014/main" id="{AD1BA8F0-7937-FC1E-65F8-618816306AE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2622797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350042" y="250825"/>
            <a:ext cx="10515600" cy="720725"/>
          </a:xfrm>
        </p:spPr>
        <p:txBody>
          <a:bodyPr>
            <a:normAutofit/>
          </a:bodyPr>
          <a:lstStyle/>
          <a:p>
            <a:r>
              <a:rPr lang="es-CO" i="1" dirty="0">
                <a:solidFill>
                  <a:schemeClr val="accent6"/>
                </a:solidFill>
                <a:latin typeface="Book Antiqua" panose="02040602050305030304" pitchFamily="18" charset="0"/>
              </a:rPr>
              <a:t>El misterio del dolor, Salvifici Doloris</a:t>
            </a:r>
            <a:endParaRPr lang="es-CO" b="1" i="1" dirty="0">
              <a:latin typeface="Book Antiqua" panose="02040602050305030304" pitchFamily="18" charset="0"/>
            </a:endParaRP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157161" y="971550"/>
            <a:ext cx="10901363" cy="5635625"/>
          </a:xfrm>
        </p:spPr>
        <p:txBody>
          <a:bodyPr>
            <a:normAutofit fontScale="92500" lnSpcReduction="10000"/>
          </a:bodyPr>
          <a:lstStyle/>
          <a:p>
            <a:pPr marL="0" indent="0" algn="just">
              <a:lnSpc>
                <a:spcPct val="100000"/>
              </a:lnSpc>
              <a:buNone/>
            </a:pPr>
            <a:r>
              <a:rPr lang="es-CO" sz="2100" dirty="0">
                <a:solidFill>
                  <a:schemeClr val="bg1"/>
                </a:solidFill>
                <a:latin typeface="Book Antiqua" panose="02040602050305030304" pitchFamily="18" charset="0"/>
              </a:rPr>
              <a:t>- …”</a:t>
            </a:r>
            <a:r>
              <a:rPr lang="es-CO" sz="2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Los hombres que sufren se hacen semejantes entre sí a través de la analogía de la situación, la prueba del destino o mediante la necesidad de comprensión y atenciones</a:t>
            </a:r>
            <a:r>
              <a:rPr lang="es-CO" sz="2100" dirty="0">
                <a:solidFill>
                  <a:schemeClr val="bg1"/>
                </a:solidFill>
                <a:effectLst/>
              </a:rPr>
              <a:t> (…) </a:t>
            </a:r>
            <a:r>
              <a:rPr lang="es-CO" sz="2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Por ello, aunque el mundo del sufrimiento exista en la dispersión, al mismo tiempo contiene en sí un singular desafío a la comunión y la solidaridad”…</a:t>
            </a:r>
            <a:r>
              <a:rPr lang="es-CO" sz="21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a:t>
            </a:r>
          </a:p>
          <a:p>
            <a:pPr marL="0" indent="0" algn="just">
              <a:lnSpc>
                <a:spcPct val="100000"/>
              </a:lnSpc>
              <a:buNone/>
            </a:pPr>
            <a:endParaRPr lang="es-CO" sz="2100" dirty="0">
              <a:solidFill>
                <a:schemeClr val="bg1"/>
              </a:solidFill>
              <a:latin typeface="Book Antiqua" panose="02040602050305030304" pitchFamily="18" charset="0"/>
              <a:ea typeface="Calibri" panose="020F0502020204030204" pitchFamily="34" charset="0"/>
              <a:cs typeface="Times New Roman" panose="02020603050405020304" pitchFamily="18" charset="0"/>
            </a:endParaRPr>
          </a:p>
          <a:p>
            <a:pPr marL="0" indent="0" algn="just">
              <a:lnSpc>
                <a:spcPct val="100000"/>
              </a:lnSpc>
              <a:buNone/>
            </a:pPr>
            <a:r>
              <a:rPr lang="es-CO" sz="2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…“Dentro de cada sufrimiento experimentado por el hombre, y también en lo profundo del mundo del sufrimiento, aparece inevitablemente la pregunta: ¿por qué? Es una pregunta acerca de la causa, la razón; una pregunta acerca de la finalidad (para qué)”... </a:t>
            </a:r>
          </a:p>
          <a:p>
            <a:pPr marL="0" indent="0" algn="just">
              <a:lnSpc>
                <a:spcPct val="100000"/>
              </a:lnSpc>
              <a:buNone/>
            </a:pPr>
            <a:endParaRPr lang="es-CO" sz="2100" dirty="0">
              <a:solidFill>
                <a:schemeClr val="bg1"/>
              </a:solidFill>
              <a:latin typeface="Book Antiqua" panose="02040602050305030304" pitchFamily="18" charset="0"/>
              <a:ea typeface="Calibri" panose="020F0502020204030204" pitchFamily="34" charset="0"/>
              <a:cs typeface="Times New Roman" panose="02020603050405020304" pitchFamily="18" charset="0"/>
            </a:endParaRPr>
          </a:p>
          <a:p>
            <a:pPr marL="0" indent="0" algn="just">
              <a:lnSpc>
                <a:spcPct val="100000"/>
              </a:lnSpc>
              <a:buNone/>
            </a:pPr>
            <a:r>
              <a:rPr lang="es-CO" sz="2100"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…”Pero solamente el hombre, cuando sufre, sabe que sufre y se pregunta por qué; y sufre de manera humanamente aún más profunda, si no encuentra una respuesta satisfactoria. Esta es una pregunta difícil, como lo es otra, muy afín, es decir, la que se refiere al mal: ¿Por qué el mal? ¿Por qué el mal en el mundo? Cuando ponemos la pregunta de esta manera, hacemos siempre, al menos en cierta medida, una pregunta también sobre el sufrimiento”... </a:t>
            </a:r>
          </a:p>
          <a:p>
            <a:pPr marL="0" indent="0" algn="just">
              <a:lnSpc>
                <a:spcPct val="100000"/>
              </a:lnSpc>
              <a:buNone/>
            </a:pPr>
            <a:endParaRPr lang="es-CO" sz="2100" dirty="0">
              <a:solidFill>
                <a:schemeClr val="bg1"/>
              </a:solidFill>
              <a:latin typeface="Book Antiqua" panose="02040602050305030304" pitchFamily="18" charset="0"/>
              <a:ea typeface="Calibri" panose="020F0502020204030204" pitchFamily="34" charset="0"/>
              <a:cs typeface="Times New Roman" panose="02020603050405020304" pitchFamily="18" charset="0"/>
            </a:endParaRPr>
          </a:p>
          <a:p>
            <a:pPr marL="0" indent="0">
              <a:buNone/>
            </a:pPr>
            <a:r>
              <a:rPr lang="es-CO" sz="2100" dirty="0">
                <a:solidFill>
                  <a:schemeClr val="bg1"/>
                </a:solidFill>
                <a:latin typeface="Book Antiqua" panose="02040602050305030304" pitchFamily="18" charset="0"/>
              </a:rPr>
              <a:t>- Actividad, reflexión del texto, </a:t>
            </a:r>
            <a:r>
              <a:rPr lang="es-ES" sz="2100"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cuarta palabra </a:t>
            </a:r>
            <a:r>
              <a:rPr lang="es-ES" sz="2100" b="1" i="1"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“Elí, Elí ¿lemá sabacthaní?, Dios mío Dios mío ¿por qué me has abandonado? </a:t>
            </a:r>
            <a:endParaRPr lang="es-CO" sz="2100"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p>
            <a:pPr marL="0" indent="0">
              <a:buNone/>
            </a:pPr>
            <a:endParaRPr lang="es-CO" dirty="0">
              <a:latin typeface="Book Antiqua" panose="02040602050305030304" pitchFamily="18"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97918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BC3E58-AD51-0374-BECA-CFCBC411688A}"/>
              </a:ext>
            </a:extLst>
          </p:cNvPr>
          <p:cNvSpPr>
            <a:spLocks noGrp="1"/>
          </p:cNvSpPr>
          <p:nvPr>
            <p:ph type="title"/>
          </p:nvPr>
        </p:nvSpPr>
        <p:spPr>
          <a:xfrm>
            <a:off x="295275" y="137318"/>
            <a:ext cx="10515600" cy="906463"/>
          </a:xfrm>
        </p:spPr>
        <p:txBody>
          <a:bodyPr/>
          <a:lstStyle/>
          <a:p>
            <a:r>
              <a:rPr lang="es-CO" i="1" dirty="0">
                <a:latin typeface="Book Antiqua" panose="02040602050305030304" pitchFamily="18" charset="0"/>
              </a:rPr>
              <a:t>El misterio del dolor, Salvifici Doloris</a:t>
            </a:r>
            <a:endParaRPr lang="es-CO" dirty="0"/>
          </a:p>
        </p:txBody>
      </p:sp>
      <p:sp>
        <p:nvSpPr>
          <p:cNvPr id="3" name="Marcador de contenido 2">
            <a:extLst>
              <a:ext uri="{FF2B5EF4-FFF2-40B4-BE49-F238E27FC236}">
                <a16:creationId xmlns:a16="http://schemas.microsoft.com/office/drawing/2014/main" id="{138626C3-8CC1-4313-5A4C-299DFE855D31}"/>
              </a:ext>
            </a:extLst>
          </p:cNvPr>
          <p:cNvSpPr>
            <a:spLocks noGrp="1"/>
          </p:cNvSpPr>
          <p:nvPr>
            <p:ph idx="1"/>
          </p:nvPr>
        </p:nvSpPr>
        <p:spPr>
          <a:xfrm>
            <a:off x="171449" y="934243"/>
            <a:ext cx="10515600" cy="5708057"/>
          </a:xfrm>
        </p:spPr>
        <p:txBody>
          <a:bodyPr>
            <a:normAutofit/>
          </a:bodyPr>
          <a:lstStyle/>
          <a:p>
            <a:pPr algn="just"/>
            <a:r>
              <a:rPr lang="es-CO" sz="1800" kern="100" dirty="0">
                <a:effectLst/>
                <a:latin typeface="Book Antiqua" panose="02040602050305030304" pitchFamily="18" charset="0"/>
                <a:ea typeface="Calibri" panose="020F0502020204030204" pitchFamily="34" charset="0"/>
                <a:cs typeface="Times New Roman" panose="02020603050405020304" pitchFamily="18" charset="0"/>
              </a:rPr>
              <a:t>…”En efecto, el hombre no hace esta pregunta al mundo, aunque muchas veces el sufrimiento provenga de él, sino que la hace a Dios como Creador y Señor del mundo”…</a:t>
            </a:r>
          </a:p>
          <a:p>
            <a:pPr algn="just"/>
            <a:r>
              <a:rPr lang="es-CO" sz="1800" dirty="0">
                <a:effectLst/>
                <a:latin typeface="Book Antiqua" panose="02040602050305030304" pitchFamily="18" charset="0"/>
                <a:ea typeface="Calibri" panose="020F0502020204030204" pitchFamily="34" charset="0"/>
                <a:cs typeface="Times New Roman" panose="02020603050405020304" pitchFamily="18" charset="0"/>
              </a:rPr>
              <a:t>…”Y es bien sabido que en la línea de esta pregunta se llega no sólo a múltiples frustraciones y conflictos en la relación del hombre con Dios, sino que sucede incluso que se llega a la negación misma de Dios. En efecto, si la existencia del mundo abre casi la mirada del alma humana a la existencia de Dios, a su sabiduría, poder y magnificencia, el mal y el sufrimiento parecen ofuscar esta imagen, a veces de modo radical, tanto más en el drama diario de tantos sufrimientos sin culpa y de tantas culpas sin una adecuada pena</a:t>
            </a:r>
            <a:r>
              <a:rPr lang="es-CO" sz="1800" dirty="0">
                <a:latin typeface="Book Antiqua" panose="02040602050305030304" pitchFamily="18" charset="0"/>
                <a:ea typeface="Calibri" panose="020F0502020204030204" pitchFamily="34" charset="0"/>
                <a:cs typeface="Times New Roman" panose="02020603050405020304" pitchFamily="18" charset="0"/>
              </a:rPr>
              <a:t>”…</a:t>
            </a:r>
            <a:r>
              <a:rPr lang="es-CO" dirty="0">
                <a:effectLst/>
              </a:rPr>
              <a:t> </a:t>
            </a:r>
          </a:p>
          <a:p>
            <a:pPr marL="0" indent="0" algn="ctr">
              <a:buNone/>
            </a:pPr>
            <a:r>
              <a:rPr lang="es-CO" dirty="0">
                <a:latin typeface="Book Antiqua" panose="02040602050305030304" pitchFamily="18" charset="0"/>
              </a:rPr>
              <a:t>El caso de Job, el sufrimiento sin culpa</a:t>
            </a:r>
          </a:p>
          <a:p>
            <a:pPr marL="0" indent="0" algn="ctr">
              <a:buNone/>
            </a:pPr>
            <a:r>
              <a:rPr lang="es-CO" sz="1800" dirty="0">
                <a:latin typeface="Book Antiqua" panose="02040602050305030304" pitchFamily="18" charset="0"/>
              </a:rPr>
              <a:t>Job 42, 10-12</a:t>
            </a:r>
          </a:p>
          <a:p>
            <a:pPr algn="just"/>
            <a:r>
              <a:rPr lang="es-CO" sz="1800" dirty="0">
                <a:effectLst/>
                <a:latin typeface="Book Antiqua" panose="02040602050305030304" pitchFamily="18" charset="0"/>
                <a:ea typeface="Calibri" panose="020F0502020204030204" pitchFamily="34" charset="0"/>
                <a:cs typeface="Times New Roman" panose="02020603050405020304" pitchFamily="18" charset="0"/>
              </a:rPr>
              <a:t>…”La convicción de quienes explican el sufrimiento como castigo del pecado, halla su apoyo en el orden de la justicia, y corresponde con la opinión expresada por uno de los amigos de Job: « Por lo que siempre vi, los que aran la iniquidad y siembran la desventura, la cosechan »</a:t>
            </a:r>
            <a:r>
              <a:rPr lang="es-CO" sz="1800" dirty="0">
                <a:latin typeface="Book Antiqua" panose="02040602050305030304" pitchFamily="18" charset="0"/>
                <a:ea typeface="Calibri" panose="020F0502020204030204" pitchFamily="34" charset="0"/>
                <a:cs typeface="Times New Roman" panose="02020603050405020304" pitchFamily="18" charset="0"/>
              </a:rPr>
              <a:t>”… </a:t>
            </a:r>
          </a:p>
          <a:p>
            <a:pPr algn="just"/>
            <a:r>
              <a:rPr lang="es-CO" sz="1800" dirty="0">
                <a:latin typeface="Book Antiqua" panose="02040602050305030304" pitchFamily="18" charset="0"/>
                <a:cs typeface="Times New Roman" panose="02020603050405020304" pitchFamily="18" charset="0"/>
              </a:rPr>
              <a:t>Video:  </a:t>
            </a:r>
            <a:r>
              <a:rPr lang="es-CO" sz="1800" dirty="0">
                <a:latin typeface="Book Antiqua" panose="02040602050305030304" pitchFamily="18" charset="0"/>
                <a:cs typeface="Times New Roman" panose="02020603050405020304" pitchFamily="18" charset="0"/>
                <a:hlinkClick r:id="rId2"/>
              </a:rPr>
              <a:t>https://www.youtube.com/watch?v=_AIvRQj8kHs</a:t>
            </a:r>
            <a:endParaRPr lang="es-CO" sz="1800" dirty="0">
              <a:latin typeface="Book Antiqua" panose="02040602050305030304" pitchFamily="18" charset="0"/>
              <a:cs typeface="Times New Roman" panose="02020603050405020304" pitchFamily="18" charset="0"/>
            </a:endParaRPr>
          </a:p>
          <a:p>
            <a:pPr algn="just"/>
            <a:r>
              <a:rPr lang="es-CO" sz="1800" dirty="0">
                <a:latin typeface="Book Antiqua" panose="02040602050305030304" pitchFamily="18" charset="0"/>
                <a:cs typeface="Times New Roman" panose="02020603050405020304" pitchFamily="18" charset="0"/>
              </a:rPr>
              <a:t>…”</a:t>
            </a:r>
            <a:r>
              <a:rPr lang="es-CO" sz="1800" kern="100" dirty="0">
                <a:effectLst/>
                <a:latin typeface="Book Antiqua" panose="02040602050305030304" pitchFamily="18" charset="0"/>
                <a:ea typeface="Calibri" panose="020F0502020204030204" pitchFamily="34" charset="0"/>
                <a:cs typeface="Times New Roman" panose="02020603050405020304" pitchFamily="18" charset="0"/>
              </a:rPr>
              <a:t> Si el Señor consiente en probar a Job con el sufrimiento, lo hace para demostrar su justicia. El sufrimiento tiene carácter de prueba”… </a:t>
            </a:r>
          </a:p>
          <a:p>
            <a:pPr marL="0" indent="0" algn="just">
              <a:buNone/>
            </a:pPr>
            <a:endParaRPr lang="es-CO" sz="1800" kern="100" dirty="0">
              <a:effectLst/>
              <a:latin typeface="Book Antiqua" panose="02040602050305030304" pitchFamily="18" charset="0"/>
              <a:ea typeface="Calibri" panose="020F0502020204030204" pitchFamily="34" charset="0"/>
              <a:cs typeface="Times New Roman" panose="02020603050405020304" pitchFamily="18" charset="0"/>
            </a:endParaRPr>
          </a:p>
          <a:p>
            <a:pPr algn="just"/>
            <a:endParaRPr lang="es-CO" dirty="0">
              <a:latin typeface="Book Antiqua" panose="02040602050305030304" pitchFamily="18" charset="0"/>
            </a:endParaRPr>
          </a:p>
        </p:txBody>
      </p:sp>
      <p:pic>
        <p:nvPicPr>
          <p:cNvPr id="4" name="Imagen 3">
            <a:extLst>
              <a:ext uri="{FF2B5EF4-FFF2-40B4-BE49-F238E27FC236}">
                <a16:creationId xmlns:a16="http://schemas.microsoft.com/office/drawing/2014/main" id="{CD489B90-677A-8D03-74A7-95C05AD3A7D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3993071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838200" y="365125"/>
            <a:ext cx="10515600" cy="735013"/>
          </a:xfrm>
        </p:spPr>
        <p:txBody>
          <a:bodyPr>
            <a:normAutofit/>
          </a:bodyPr>
          <a:lstStyle/>
          <a:p>
            <a:r>
              <a:rPr lang="es-CO" i="1" dirty="0">
                <a:solidFill>
                  <a:schemeClr val="accent6"/>
                </a:solidFill>
                <a:latin typeface="Book Antiqua" panose="02040602050305030304" pitchFamily="18" charset="0"/>
              </a:rPr>
              <a:t>El misterio del dolor, Salvifici Doloris</a:t>
            </a:r>
            <a:endParaRPr lang="es-CO" b="1" i="1" dirty="0">
              <a:solidFill>
                <a:schemeClr val="accent6"/>
              </a:solidFill>
              <a:latin typeface="Book Antiqua" panose="02040602050305030304" pitchFamily="18" charset="0"/>
            </a:endParaRP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309562" y="1100138"/>
            <a:ext cx="10515600" cy="5392737"/>
          </a:xfrm>
        </p:spPr>
        <p:txBody>
          <a:bodyPr>
            <a:normAutofit/>
          </a:bodyPr>
          <a:lstStyle/>
          <a:p>
            <a:pPr marL="0" indent="0">
              <a:buNone/>
            </a:pPr>
            <a:r>
              <a:rPr lang="es-CO" dirty="0">
                <a:solidFill>
                  <a:schemeClr val="bg1"/>
                </a:solidFill>
                <a:latin typeface="Book Antiqua" panose="02040602050305030304" pitchFamily="18" charset="0"/>
              </a:rPr>
              <a:t>- …</a:t>
            </a:r>
            <a:r>
              <a:rPr lang="es-CO" sz="1800" dirty="0">
                <a:solidFill>
                  <a:schemeClr val="bg1"/>
                </a:solidFill>
                <a:latin typeface="Book Antiqua" panose="02040602050305030304" pitchFamily="18" charset="0"/>
              </a:rPr>
              <a:t>”</a:t>
            </a:r>
            <a:r>
              <a:rPr lang="es-CO" sz="1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La penitencia tiene como finalidad superar el mal, que bajo diversas formas está latente en el hombre, y consolidar el bien tanto en uno mismo como en su relación con los demás y, sobre todo, con Dios</a:t>
            </a:r>
            <a:r>
              <a:rPr lang="es-CO" sz="18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a:t>
            </a:r>
          </a:p>
          <a:p>
            <a:pPr marL="0" indent="0">
              <a:buNone/>
            </a:pPr>
            <a:r>
              <a:rPr lang="es-CO" sz="1800" dirty="0">
                <a:solidFill>
                  <a:schemeClr val="bg1"/>
                </a:solidFill>
                <a:latin typeface="Book Antiqua" panose="02040602050305030304" pitchFamily="18" charset="0"/>
                <a:cs typeface="Times New Roman" panose="02020603050405020304" pitchFamily="18" charset="0"/>
              </a:rPr>
              <a:t>- …”</a:t>
            </a:r>
            <a:r>
              <a:rPr lang="es-CO" sz="1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El Amor es también la fuente más plena de la respuesta a la pregunta sobre el sentido del sufrimiento. Esta pregunta ha sido dada por Dios al hombre en la cruz de Jesucristo</a:t>
            </a:r>
            <a:r>
              <a:rPr lang="es-CO" sz="18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a:t>
            </a:r>
          </a:p>
          <a:p>
            <a:pPr marL="0" indent="0">
              <a:buNone/>
            </a:pPr>
            <a:endParaRPr lang="es-CO" sz="1800" dirty="0">
              <a:solidFill>
                <a:schemeClr val="bg1"/>
              </a:solidFill>
              <a:latin typeface="Book Antiqua" panose="02040602050305030304" pitchFamily="18" charset="0"/>
              <a:ea typeface="Calibri" panose="020F0502020204030204" pitchFamily="34" charset="0"/>
              <a:cs typeface="Times New Roman" panose="02020603050405020304" pitchFamily="18" charset="0"/>
            </a:endParaRPr>
          </a:p>
          <a:p>
            <a:pPr marL="0" indent="0" algn="ctr">
              <a:buNone/>
            </a:pPr>
            <a:r>
              <a:rPr lang="es-CO" sz="2400" b="1" dirty="0">
                <a:solidFill>
                  <a:schemeClr val="bg1"/>
                </a:solidFill>
                <a:latin typeface="ACADEMY ENGRAVED LET PLAIN:1.0" panose="02000000000000000000" pitchFamily="2" charset="0"/>
                <a:cs typeface="Times New Roman" panose="02020603050405020304" pitchFamily="18" charset="0"/>
              </a:rPr>
              <a:t>Jesucristo  </a:t>
            </a:r>
          </a:p>
          <a:p>
            <a:pPr marL="0" indent="0" algn="just">
              <a:buNone/>
            </a:pPr>
            <a:r>
              <a:rPr lang="es-CO" sz="2400" b="1" dirty="0">
                <a:solidFill>
                  <a:schemeClr val="bg1"/>
                </a:solidFill>
                <a:latin typeface="ACADEMY ENGRAVED LET PLAIN:1.0" panose="02000000000000000000" pitchFamily="2" charset="0"/>
                <a:cs typeface="Times New Roman" panose="02020603050405020304" pitchFamily="18" charset="0"/>
              </a:rPr>
              <a:t>- </a:t>
            </a:r>
            <a:r>
              <a:rPr lang="es-CO" sz="1800" dirty="0">
                <a:solidFill>
                  <a:schemeClr val="bg1"/>
                </a:solidFill>
                <a:latin typeface="Book Antiqua" panose="02040602050305030304" pitchFamily="18" charset="0"/>
                <a:cs typeface="Times New Roman" panose="02020603050405020304" pitchFamily="18" charset="0"/>
              </a:rPr>
              <a:t>Centro de la acción salvífica de Dios </a:t>
            </a:r>
          </a:p>
          <a:p>
            <a:pPr marL="0" indent="0" algn="just">
              <a:buNone/>
            </a:pPr>
            <a:r>
              <a:rPr lang="es-CO" sz="1800" b="1" dirty="0">
                <a:solidFill>
                  <a:schemeClr val="bg1"/>
                </a:solidFill>
                <a:latin typeface="Book Antiqua" panose="02040602050305030304" pitchFamily="18" charset="0"/>
                <a:cs typeface="Times New Roman" panose="02020603050405020304" pitchFamily="18" charset="0"/>
              </a:rPr>
              <a:t>- …”</a:t>
            </a:r>
            <a:r>
              <a:rPr lang="es-CO" sz="1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Salvación significa liberación del mal, y por ello está en estrecha relación con el problema del sufrimiento</a:t>
            </a:r>
            <a:r>
              <a:rPr lang="es-CO" sz="18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a:t>
            </a:r>
            <a:r>
              <a:rPr lang="es-CO" sz="1800" i="1"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Salvifici Doloris</a:t>
            </a:r>
            <a:r>
              <a:rPr lang="es-CO" sz="18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numeral 14. </a:t>
            </a:r>
          </a:p>
          <a:p>
            <a:pPr marL="0" indent="0" algn="just">
              <a:buNone/>
            </a:pPr>
            <a:r>
              <a:rPr lang="es-CO" sz="1800"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a:t>
            </a:r>
            <a:r>
              <a:rPr lang="es-CO" sz="1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Dios da su Hijo al « mundo » para librar al hombre del mal, que lleva en sí la definitiva y absoluta perspectiva del sufrimiento. Contemporáneamente, la misma palabra « da » (« dio ») indica que esta liberación debe ser realizada por el Hijo unigénito mediante su propio sufrimiento”… </a:t>
            </a:r>
            <a:r>
              <a:rPr lang="es-CO" sz="1800" dirty="0">
                <a:solidFill>
                  <a:schemeClr val="bg1"/>
                </a:solidFill>
                <a:effectLst/>
              </a:rPr>
              <a:t> </a:t>
            </a:r>
            <a:r>
              <a:rPr lang="es-CO" sz="1800" i="1" dirty="0">
                <a:solidFill>
                  <a:schemeClr val="bg1"/>
                </a:solidFill>
                <a:effectLst/>
                <a:latin typeface="Book Antiqua" panose="02040602050305030304" pitchFamily="18" charset="0"/>
              </a:rPr>
              <a:t>Salvifici Doloris, </a:t>
            </a:r>
            <a:r>
              <a:rPr lang="es-CO" sz="1800" dirty="0">
                <a:solidFill>
                  <a:schemeClr val="bg1"/>
                </a:solidFill>
                <a:effectLst/>
                <a:latin typeface="Book Antiqua" panose="02040602050305030304" pitchFamily="18" charset="0"/>
              </a:rPr>
              <a:t>numeral 14.  </a:t>
            </a:r>
          </a:p>
          <a:p>
            <a:pPr marL="0" indent="0" algn="ctr">
              <a:buNone/>
            </a:pPr>
            <a:r>
              <a:rPr lang="es-CO" sz="1800" kern="1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a:t>
            </a:r>
            <a:r>
              <a:rPr lang="es-CO" sz="1800" b="1" kern="1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a:t>
            </a:r>
            <a:r>
              <a:rPr lang="es-CO" sz="1800" b="1"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Este es el amor hacia el hombre, el amor por el « mundo »: el amor salvífico”…</a:t>
            </a:r>
          </a:p>
          <a:p>
            <a:pPr marL="0" indent="0" algn="ctr">
              <a:buNone/>
            </a:pPr>
            <a:r>
              <a:rPr lang="es-CO" sz="1800" b="1"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a:t>
            </a:r>
            <a:r>
              <a:rPr lang="es-CO" sz="1800" i="1"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Salvifici Doloris</a:t>
            </a:r>
            <a:r>
              <a:rPr lang="es-CO" sz="1800"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numeral 14</a:t>
            </a:r>
          </a:p>
          <a:p>
            <a:pPr marL="0" indent="0" algn="just">
              <a:buNone/>
            </a:pPr>
            <a:endParaRPr lang="es-CO" sz="1800"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p>
            <a:pPr marL="0" indent="0" algn="just">
              <a:buNone/>
            </a:pPr>
            <a:endParaRPr lang="es-CO" sz="1800" b="1" dirty="0">
              <a:solidFill>
                <a:schemeClr val="bg1"/>
              </a:solidFill>
              <a:latin typeface="ACADEMY ENGRAVED LET PLAIN:1.0" panose="02000000000000000000" pitchFamily="2" charset="0"/>
              <a:cs typeface="Times New Roman" panose="02020603050405020304" pitchFamily="18" charset="0"/>
            </a:endParaRPr>
          </a:p>
          <a:p>
            <a:pPr marL="0" indent="0">
              <a:buNone/>
            </a:pPr>
            <a:endParaRPr lang="es-CO" sz="2400" b="1" dirty="0">
              <a:solidFill>
                <a:schemeClr val="bg1"/>
              </a:solidFill>
              <a:latin typeface="ACADEMY ENGRAVED LET PLAIN:1.0" panose="02000000000000000000" pitchFamily="2"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849433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1A300E-9A70-DBED-959A-6CB791EFA931}"/>
              </a:ext>
            </a:extLst>
          </p:cNvPr>
          <p:cNvSpPr>
            <a:spLocks noGrp="1"/>
          </p:cNvSpPr>
          <p:nvPr>
            <p:ph type="title"/>
          </p:nvPr>
        </p:nvSpPr>
        <p:spPr/>
        <p:txBody>
          <a:bodyPr/>
          <a:lstStyle/>
          <a:p>
            <a:r>
              <a:rPr lang="es-CO" i="1" dirty="0">
                <a:latin typeface="Book Antiqua" panose="02040602050305030304" pitchFamily="18" charset="0"/>
              </a:rPr>
              <a:t>El misterio del dolor</a:t>
            </a:r>
          </a:p>
        </p:txBody>
      </p:sp>
      <p:sp>
        <p:nvSpPr>
          <p:cNvPr id="3" name="Marcador de contenido 2">
            <a:extLst>
              <a:ext uri="{FF2B5EF4-FFF2-40B4-BE49-F238E27FC236}">
                <a16:creationId xmlns:a16="http://schemas.microsoft.com/office/drawing/2014/main" id="{0F53E53B-7767-A287-0034-3170060C9539}"/>
              </a:ext>
            </a:extLst>
          </p:cNvPr>
          <p:cNvSpPr>
            <a:spLocks noGrp="1"/>
          </p:cNvSpPr>
          <p:nvPr>
            <p:ph idx="1"/>
          </p:nvPr>
        </p:nvSpPr>
        <p:spPr>
          <a:xfrm>
            <a:off x="157162" y="1690688"/>
            <a:ext cx="10515600" cy="4351338"/>
          </a:xfrm>
        </p:spPr>
        <p:txBody>
          <a:bodyPr>
            <a:normAutofit lnSpcReduction="10000"/>
          </a:bodyPr>
          <a:lstStyle/>
          <a:p>
            <a:pPr algn="just"/>
            <a:r>
              <a:rPr lang="es-CO" dirty="0">
                <a:latin typeface="Book Antiqua" panose="02040602050305030304" pitchFamily="18" charset="0"/>
              </a:rPr>
              <a:t>…“«Las enfermedades y los dolores han sido siempre considerados como una de las mayores dificultades que angustian la conciencia de los hombres. Sin embargo, los que tienen la fe cristiana, aunque las sienten y experimentan, se ven ayudados por la luz de la fe, gracias a la cual perciben la grandeza del misterio del sufrimiento y soportan los mismos dolores con mayor fortaleza. En efecto: los cristianos no solamente conocen, por las propias palabras de Cristo, el significado y el valor de la enfermedad de cara a su salvación y la del mundo, sino que se saben amados por el mismo Cristo, que en su vida tantas veces visitó y curó a los enfermos»”…</a:t>
            </a:r>
          </a:p>
          <a:p>
            <a:pPr marL="0" indent="0" algn="just">
              <a:buNone/>
            </a:pPr>
            <a:r>
              <a:rPr lang="es-CO" i="1" dirty="0">
                <a:latin typeface="Book Antiqua" panose="02040602050305030304" pitchFamily="18" charset="0"/>
              </a:rPr>
              <a:t>Ritual de la Unción y de la Pastoral de Enfermos</a:t>
            </a:r>
            <a:r>
              <a:rPr lang="es-CO" dirty="0">
                <a:latin typeface="Book Antiqua" panose="02040602050305030304" pitchFamily="18" charset="0"/>
              </a:rPr>
              <a:t>.</a:t>
            </a:r>
          </a:p>
        </p:txBody>
      </p:sp>
      <p:pic>
        <p:nvPicPr>
          <p:cNvPr id="4" name="Imagen 3">
            <a:extLst>
              <a:ext uri="{FF2B5EF4-FFF2-40B4-BE49-F238E27FC236}">
                <a16:creationId xmlns:a16="http://schemas.microsoft.com/office/drawing/2014/main" id="{731BBE8E-FE80-26E2-D334-25302AB55859}"/>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2401943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838200" y="365125"/>
            <a:ext cx="10515600" cy="735013"/>
          </a:xfrm>
        </p:spPr>
        <p:txBody>
          <a:bodyPr>
            <a:normAutofit/>
          </a:bodyPr>
          <a:lstStyle/>
          <a:p>
            <a:r>
              <a:rPr lang="es-CO" b="1" i="1" dirty="0">
                <a:solidFill>
                  <a:schemeClr val="accent6"/>
                </a:solidFill>
                <a:latin typeface="Book Antiqua" panose="02040602050305030304" pitchFamily="18" charset="0"/>
              </a:rPr>
              <a:t>El misterio del dolor, conclusiones.</a:t>
            </a: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309562" y="1100138"/>
            <a:ext cx="10515600" cy="5542163"/>
          </a:xfrm>
        </p:spPr>
        <p:txBody>
          <a:bodyPr>
            <a:normAutofit fontScale="47500" lnSpcReduction="20000"/>
          </a:bodyPr>
          <a:lstStyle/>
          <a:p>
            <a:pPr marL="0" indent="0">
              <a:buNone/>
            </a:pPr>
            <a:r>
              <a:rPr lang="es-CO" sz="5100" dirty="0">
                <a:solidFill>
                  <a:schemeClr val="bg1"/>
                </a:solidFill>
                <a:latin typeface="Book Antiqua" panose="02040602050305030304" pitchFamily="18" charset="0"/>
              </a:rPr>
              <a:t>Discurso del Papa San Juan Pablo II a los enfermos</a:t>
            </a:r>
          </a:p>
          <a:p>
            <a:pPr algn="just">
              <a:lnSpc>
                <a:spcPct val="120000"/>
              </a:lnSpc>
            </a:pPr>
            <a:r>
              <a:rPr lang="es-CO" sz="3400" b="0" i="0" dirty="0">
                <a:solidFill>
                  <a:srgbClr val="000000"/>
                </a:solidFill>
                <a:effectLst/>
                <a:latin typeface="Book Antiqua" panose="02040602050305030304" pitchFamily="18" charset="0"/>
              </a:rPr>
              <a:t>…”Vosotros que vivís bajo la prueba, que os enfrentáis con el problema de la limitación, del dolor y de la soledad interior frente a él, </a:t>
            </a:r>
            <a:r>
              <a:rPr lang="es-CO" sz="3400" b="0" i="1" dirty="0">
                <a:solidFill>
                  <a:srgbClr val="000000"/>
                </a:solidFill>
                <a:effectLst/>
                <a:latin typeface="Book Antiqua" panose="02040602050305030304" pitchFamily="18" charset="0"/>
              </a:rPr>
              <a:t>no dejéis de dar un sentido a esa situación</a:t>
            </a:r>
            <a:r>
              <a:rPr lang="es-CO" sz="3400" b="0" i="0" dirty="0">
                <a:solidFill>
                  <a:srgbClr val="000000"/>
                </a:solidFill>
                <a:effectLst/>
                <a:latin typeface="Book Antiqua" panose="02040602050305030304" pitchFamily="18" charset="0"/>
              </a:rPr>
              <a:t>. En la cruz de Cristo, en la unión redentora con El, en el aparente fracaso del Hombre justo que sufre y que con su sacrificio salva a la humanidad, en el valor de eternidad de ese sufrimiento está la respuesta. Mirad hacia El, hacia la Iglesia y el mundo y elevad vuestro dolor, completando con El, </a:t>
            </a:r>
            <a:r>
              <a:rPr lang="es-CO" sz="3400" b="0" i="1" dirty="0">
                <a:solidFill>
                  <a:srgbClr val="000000"/>
                </a:solidFill>
                <a:effectLst/>
                <a:latin typeface="Book Antiqua" panose="02040602050305030304" pitchFamily="18" charset="0"/>
              </a:rPr>
              <a:t>hoy</a:t>
            </a:r>
            <a:r>
              <a:rPr lang="es-CO" sz="3400" b="0" i="0" dirty="0">
                <a:solidFill>
                  <a:srgbClr val="000000"/>
                </a:solidFill>
                <a:effectLst/>
                <a:latin typeface="Book Antiqua" panose="02040602050305030304" pitchFamily="18" charset="0"/>
              </a:rPr>
              <a:t>, el misterio salvador de su cruz. Tiene un gran valor sobrenatural vuestro sufrimiento. Y sois además para nosotros </a:t>
            </a:r>
            <a:r>
              <a:rPr lang="es-CO" sz="3400" b="0" i="1" dirty="0">
                <a:solidFill>
                  <a:srgbClr val="000000"/>
                </a:solidFill>
                <a:effectLst/>
                <a:latin typeface="Book Antiqua" panose="02040602050305030304" pitchFamily="18" charset="0"/>
              </a:rPr>
              <a:t>una constante</a:t>
            </a:r>
            <a:r>
              <a:rPr lang="es-CO" sz="3400" b="0" i="0" dirty="0">
                <a:solidFill>
                  <a:srgbClr val="000000"/>
                </a:solidFill>
                <a:effectLst/>
                <a:latin typeface="Book Antiqua" panose="02040602050305030304" pitchFamily="18" charset="0"/>
              </a:rPr>
              <a:t> </a:t>
            </a:r>
            <a:r>
              <a:rPr lang="es-CO" sz="3400" b="0" i="1" dirty="0">
                <a:solidFill>
                  <a:srgbClr val="000000"/>
                </a:solidFill>
                <a:effectLst/>
                <a:latin typeface="Book Antiqua" panose="02040602050305030304" pitchFamily="18" charset="0"/>
              </a:rPr>
              <a:t>lección</a:t>
            </a:r>
            <a:r>
              <a:rPr lang="es-CO" sz="3400" b="0" i="0" dirty="0">
                <a:solidFill>
                  <a:srgbClr val="000000"/>
                </a:solidFill>
                <a:effectLst/>
                <a:latin typeface="Book Antiqua" panose="02040602050305030304" pitchFamily="18" charset="0"/>
              </a:rPr>
              <a:t>, que nos invita a relativizar tantos valores y formas de vida. Para vivir mejor los valores del Evangelio y desarrollar la solidaridad, la bondad, la ayuda, el amor”…  </a:t>
            </a:r>
          </a:p>
          <a:p>
            <a:pPr marL="0" indent="0" algn="just">
              <a:lnSpc>
                <a:spcPct val="120000"/>
              </a:lnSpc>
              <a:buNone/>
            </a:pPr>
            <a:endParaRPr lang="es-CO" sz="3400" b="0" i="0" dirty="0">
              <a:solidFill>
                <a:srgbClr val="000000"/>
              </a:solidFill>
              <a:effectLst/>
              <a:latin typeface="Book Antiqua" panose="02040602050305030304" pitchFamily="18" charset="0"/>
            </a:endParaRPr>
          </a:p>
          <a:p>
            <a:pPr algn="just">
              <a:lnSpc>
                <a:spcPct val="120000"/>
              </a:lnSpc>
            </a:pPr>
            <a:r>
              <a:rPr lang="es-CO" sz="3400" b="0" i="0" dirty="0">
                <a:solidFill>
                  <a:srgbClr val="000000"/>
                </a:solidFill>
                <a:effectLst/>
                <a:latin typeface="Book Antiqua" panose="02040602050305030304" pitchFamily="18" charset="0"/>
              </a:rPr>
              <a:t>…“Pero no puedo detenerme sólo en vosotros. Al pensar en vuestra condición, pienso espontáneamente en vuestras familias, en los profesionales y trabajadores sanitarios, en las religiosas, religiosos y sacerdotes del mundo de la sanidad. En todos los que, en el complejo ámbito de la sociedad actual, se dedican a la atención del enfermo. Es una misión de extraordinario valor, que hay que vivir como verdadera opción vocacional, con gran sentido ético de solidaridad y respeto al hombre enfermo, sin olvidar la dimensión trascendente y religiosa del ser humano. Vaya mi palabra de ánimo a cuantos trabajan en este campo que requiere tanta sensibilidad humana y espiritual, para estar en sintonía con las exigencias y expectativas del enfermo”…  </a:t>
            </a:r>
          </a:p>
          <a:p>
            <a:pPr marL="0" indent="0">
              <a:buNone/>
            </a:pPr>
            <a:endParaRPr lang="es-CO" sz="1800" dirty="0">
              <a:solidFill>
                <a:srgbClr val="000000"/>
              </a:solidFill>
              <a:latin typeface="Book Antiqua" panose="02040602050305030304" pitchFamily="18" charset="0"/>
            </a:endParaRPr>
          </a:p>
          <a:p>
            <a:pPr marL="0" indent="0">
              <a:buNone/>
            </a:pPr>
            <a:endParaRPr lang="es-CO" sz="1800" b="0" i="0" dirty="0">
              <a:solidFill>
                <a:srgbClr val="000000"/>
              </a:solidFill>
              <a:effectLst/>
              <a:latin typeface="Book Antiqua" panose="02040602050305030304" pitchFamily="18" charset="0"/>
            </a:endParaRPr>
          </a:p>
          <a:p>
            <a:pPr marL="0" indent="0">
              <a:buNone/>
            </a:pPr>
            <a:r>
              <a:rPr lang="es-CO" sz="2900" b="1" i="1" dirty="0">
                <a:solidFill>
                  <a:srgbClr val="000000"/>
                </a:solidFill>
                <a:effectLst/>
                <a:latin typeface="Book Antiqua" panose="02040602050305030304" pitchFamily="18" charset="0"/>
              </a:rPr>
              <a:t>DISCURSO DEL PAPA JUAN PABLO II A LOS ENFERMOS. </a:t>
            </a:r>
            <a:r>
              <a:rPr lang="es-CO" sz="2900" b="0" i="1" dirty="0">
                <a:solidFill>
                  <a:srgbClr val="000000"/>
                </a:solidFill>
                <a:effectLst/>
                <a:latin typeface="Book Antiqua" panose="02040602050305030304" pitchFamily="18" charset="0"/>
              </a:rPr>
              <a:t>Zaragoza, sábado 6 de noviembre de 1982</a:t>
            </a:r>
            <a:endParaRPr lang="es-CO" sz="2900" b="0" i="0" dirty="0">
              <a:solidFill>
                <a:srgbClr val="000000"/>
              </a:solidFill>
              <a:effectLst/>
              <a:latin typeface="Book Antiqua" panose="02040602050305030304" pitchFamily="18" charset="0"/>
            </a:endParaRPr>
          </a:p>
          <a:p>
            <a:pPr marL="0" indent="0" algn="just">
              <a:buNone/>
            </a:pPr>
            <a:endParaRPr lang="es-CO" sz="1800" b="0" i="0" dirty="0">
              <a:solidFill>
                <a:srgbClr val="000000"/>
              </a:solidFill>
              <a:effectLst/>
              <a:latin typeface="Book Antiqua" panose="02040602050305030304" pitchFamily="18" charset="0"/>
            </a:endParaRPr>
          </a:p>
          <a:p>
            <a:pPr algn="just"/>
            <a:endParaRPr lang="es-CO" sz="1800" b="0" i="0" dirty="0">
              <a:solidFill>
                <a:srgbClr val="000000"/>
              </a:solidFill>
              <a:effectLst/>
              <a:latin typeface="Book Antiqua" panose="02040602050305030304" pitchFamily="18" charset="0"/>
            </a:endParaRPr>
          </a:p>
          <a:p>
            <a:pPr marL="0" indent="0" algn="just">
              <a:buNone/>
            </a:pPr>
            <a:endParaRPr lang="es-CO" sz="1800"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p>
            <a:pPr marL="0" indent="0" algn="just">
              <a:buNone/>
            </a:pPr>
            <a:endParaRPr lang="es-CO" sz="1800" b="1" dirty="0">
              <a:solidFill>
                <a:schemeClr val="bg1"/>
              </a:solidFill>
              <a:latin typeface="ACADEMY ENGRAVED LET PLAIN:1.0" panose="02000000000000000000" pitchFamily="2" charset="0"/>
              <a:cs typeface="Times New Roman" panose="02020603050405020304" pitchFamily="18" charset="0"/>
            </a:endParaRPr>
          </a:p>
          <a:p>
            <a:pPr marL="0" indent="0">
              <a:buNone/>
            </a:pPr>
            <a:endParaRPr lang="es-CO" sz="2400" b="1" dirty="0">
              <a:solidFill>
                <a:schemeClr val="bg1"/>
              </a:solidFill>
              <a:latin typeface="ACADEMY ENGRAVED LET PLAIN:1.0" panose="02000000000000000000" pitchFamily="2"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2247689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A96C5A-D647-F1AF-2E9F-1D47863EC2E7}"/>
              </a:ext>
            </a:extLst>
          </p:cNvPr>
          <p:cNvSpPr>
            <a:spLocks noGrp="1"/>
          </p:cNvSpPr>
          <p:nvPr>
            <p:ph type="title"/>
          </p:nvPr>
        </p:nvSpPr>
        <p:spPr>
          <a:xfrm>
            <a:off x="157162" y="215701"/>
            <a:ext cx="10515600" cy="851100"/>
          </a:xfrm>
        </p:spPr>
        <p:txBody>
          <a:bodyPr/>
          <a:lstStyle/>
          <a:p>
            <a:r>
              <a:rPr lang="es-CO" i="1" dirty="0">
                <a:latin typeface="Book Antiqua" panose="02040602050305030304" pitchFamily="18" charset="0"/>
              </a:rPr>
              <a:t>El misterio del dolor, conclusiones</a:t>
            </a:r>
            <a:endParaRPr lang="es-CO" dirty="0"/>
          </a:p>
        </p:txBody>
      </p:sp>
      <p:sp>
        <p:nvSpPr>
          <p:cNvPr id="3" name="Marcador de contenido 2">
            <a:extLst>
              <a:ext uri="{FF2B5EF4-FFF2-40B4-BE49-F238E27FC236}">
                <a16:creationId xmlns:a16="http://schemas.microsoft.com/office/drawing/2014/main" id="{B8E460A9-8D8D-95A8-8EB6-AF2479C62FFD}"/>
              </a:ext>
            </a:extLst>
          </p:cNvPr>
          <p:cNvSpPr>
            <a:spLocks noGrp="1"/>
          </p:cNvSpPr>
          <p:nvPr>
            <p:ph idx="1"/>
          </p:nvPr>
        </p:nvSpPr>
        <p:spPr>
          <a:xfrm>
            <a:off x="157162" y="1066801"/>
            <a:ext cx="10515600" cy="5575499"/>
          </a:xfrm>
        </p:spPr>
        <p:txBody>
          <a:bodyPr>
            <a:normAutofit/>
          </a:bodyPr>
          <a:lstStyle/>
          <a:p>
            <a:pPr algn="just">
              <a:lnSpc>
                <a:spcPct val="150000"/>
              </a:lnSpc>
            </a:pPr>
            <a:r>
              <a:rPr lang="es-CO" sz="2000" b="0" i="0" dirty="0">
                <a:effectLst/>
                <a:latin typeface="Book Antiqua" panose="02040602050305030304" pitchFamily="18" charset="0"/>
              </a:rPr>
              <a:t>…”Para dar una eficacia mayor a la pastoral entre los enfermos, es necesario que toda la comunidad cristiana se sienta llamada a colaborar en esa tarea (…) Ahí tienen su puesto los miembros de los organismos eclesiales o religiosos, asociaciones y movimientos seglares católicos; ahí tienen su lugar las parroquias, llamadas a impulsar grupos específicos de apostolado y de voluntariado de ayuda a los enfermos. Así la comunidad cristiana hará presente en nuestra sociedad, crecientemente secularizada, el amor cristiano”…</a:t>
            </a:r>
          </a:p>
          <a:p>
            <a:pPr algn="just"/>
            <a:endParaRPr lang="es-CO" sz="2200" b="0" i="0" dirty="0">
              <a:effectLst/>
              <a:latin typeface="Book Antiqua" panose="02040602050305030304" pitchFamily="18" charset="0"/>
            </a:endParaRPr>
          </a:p>
          <a:p>
            <a:pPr marL="0" indent="0">
              <a:buNone/>
            </a:pPr>
            <a:r>
              <a:rPr lang="es-CO" sz="1400" b="1" i="1" dirty="0">
                <a:effectLst/>
                <a:latin typeface="Book Antiqua" panose="02040602050305030304" pitchFamily="18" charset="0"/>
              </a:rPr>
              <a:t>DISCURSO DEL PAPA JUAN PABLO II A LOS ENFERMOS. </a:t>
            </a:r>
            <a:r>
              <a:rPr lang="es-CO" sz="1400" b="0" i="1" dirty="0">
                <a:effectLst/>
                <a:latin typeface="Book Antiqua" panose="02040602050305030304" pitchFamily="18" charset="0"/>
              </a:rPr>
              <a:t>Zaragoza, sábado 6 de noviembre de 1982</a:t>
            </a:r>
            <a:endParaRPr lang="es-CO" sz="1400" b="0" i="0" dirty="0">
              <a:effectLst/>
              <a:latin typeface="Book Antiqua" panose="02040602050305030304" pitchFamily="18" charset="0"/>
            </a:endParaRPr>
          </a:p>
          <a:p>
            <a:pPr marL="0" indent="0" algn="ctr">
              <a:buNone/>
            </a:pPr>
            <a:br>
              <a:rPr lang="es-CO" sz="2400" dirty="0"/>
            </a:br>
            <a:r>
              <a:rPr lang="es-CO" sz="2400" dirty="0">
                <a:latin typeface="Book Antiqua" panose="02040602050305030304" pitchFamily="18" charset="0"/>
              </a:rPr>
              <a:t>Por eso: </a:t>
            </a:r>
            <a:r>
              <a:rPr lang="es-CO" sz="2400" b="1" i="1" dirty="0">
                <a:latin typeface="Book Antiqua" panose="02040602050305030304" pitchFamily="18" charset="0"/>
              </a:rPr>
              <a:t>…”Llame a los ancianos de la Iglesia y oren por Él</a:t>
            </a:r>
            <a:r>
              <a:rPr lang="es-CO" sz="2400" dirty="0">
                <a:latin typeface="Book Antiqua" panose="02040602050305030304" pitchFamily="18" charset="0"/>
              </a:rPr>
              <a:t>”… </a:t>
            </a:r>
          </a:p>
          <a:p>
            <a:pPr marL="0" indent="0" algn="ctr">
              <a:buNone/>
            </a:pPr>
            <a:r>
              <a:rPr lang="es-CO" sz="2400" dirty="0">
                <a:latin typeface="Book Antiqua" panose="02040602050305030304" pitchFamily="18" charset="0"/>
              </a:rPr>
              <a:t>Santiago 5,14</a:t>
            </a:r>
          </a:p>
          <a:p>
            <a:endParaRPr lang="es-CO" dirty="0"/>
          </a:p>
        </p:txBody>
      </p:sp>
      <p:pic>
        <p:nvPicPr>
          <p:cNvPr id="4" name="Imagen 3">
            <a:extLst>
              <a:ext uri="{FF2B5EF4-FFF2-40B4-BE49-F238E27FC236}">
                <a16:creationId xmlns:a16="http://schemas.microsoft.com/office/drawing/2014/main" id="{50ADD295-0481-A48D-0C6E-A6954AC3626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3519193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654054-1465-4D25-B595-A9DC9D979FAB}"/>
              </a:ext>
            </a:extLst>
          </p:cNvPr>
          <p:cNvSpPr>
            <a:spLocks noGrp="1"/>
          </p:cNvSpPr>
          <p:nvPr>
            <p:ph type="title"/>
          </p:nvPr>
        </p:nvSpPr>
        <p:spPr/>
        <p:txBody>
          <a:bodyPr/>
          <a:lstStyle/>
          <a:p>
            <a:r>
              <a:rPr lang="es-CO" i="1" dirty="0">
                <a:latin typeface="Book Antiqua" panose="02040602050305030304" pitchFamily="18" charset="0"/>
              </a:rPr>
              <a:t>El misterio del dolor, conclusiones</a:t>
            </a:r>
            <a:endParaRPr lang="es-CO" dirty="0"/>
          </a:p>
        </p:txBody>
      </p:sp>
      <p:sp>
        <p:nvSpPr>
          <p:cNvPr id="3" name="Marcador de contenido 2">
            <a:extLst>
              <a:ext uri="{FF2B5EF4-FFF2-40B4-BE49-F238E27FC236}">
                <a16:creationId xmlns:a16="http://schemas.microsoft.com/office/drawing/2014/main" id="{824A00DF-8F9D-AAA8-7BCA-D665EAEDA857}"/>
              </a:ext>
            </a:extLst>
          </p:cNvPr>
          <p:cNvSpPr>
            <a:spLocks noGrp="1"/>
          </p:cNvSpPr>
          <p:nvPr>
            <p:ph idx="1"/>
          </p:nvPr>
        </p:nvSpPr>
        <p:spPr>
          <a:xfrm>
            <a:off x="274320" y="1462881"/>
            <a:ext cx="10515600" cy="5179420"/>
          </a:xfrm>
        </p:spPr>
        <p:txBody>
          <a:bodyPr>
            <a:normAutofit fontScale="92500" lnSpcReduction="10000"/>
          </a:bodyPr>
          <a:lstStyle/>
          <a:p>
            <a:pPr marL="0" indent="0" algn="just">
              <a:buNone/>
            </a:pPr>
            <a:r>
              <a:rPr lang="es-CO" sz="2800" dirty="0">
                <a:latin typeface="Book Antiqua" panose="02040602050305030304" pitchFamily="18" charset="0"/>
              </a:rPr>
              <a:t>La Iglesia católica describe el dolor como una realidad presente en la vida humana debido al pecado, pero que, a través de la redención de Cristo, puede transformarse en un medio de gracia y salvación. El dolor es visto como una oportunidad de purificación y crecimiento espiritual, y se vivencia en la esperanza de la resurrección y la vida eterna. Además, Dios no es indiferente al sufrimiento humano, sino que en Cristo lo ha asumido y lo redime, ofreciendo consuelo y fortaleza a los que sufren. </a:t>
            </a:r>
          </a:p>
          <a:p>
            <a:pPr marL="0" indent="0" algn="just">
              <a:buNone/>
            </a:pPr>
            <a:endParaRPr lang="es-CO" sz="2200" dirty="0">
              <a:latin typeface="Book Antiqua" panose="02040602050305030304" pitchFamily="18" charset="0"/>
            </a:endParaRPr>
          </a:p>
          <a:p>
            <a:pPr marL="0" indent="0" algn="just">
              <a:buNone/>
            </a:pPr>
            <a:r>
              <a:rPr lang="es-CO" sz="2200" i="1" dirty="0">
                <a:latin typeface="Book Antiqua" panose="02040602050305030304" pitchFamily="18" charset="0"/>
              </a:rPr>
              <a:t>Juan Pablo II, audiencia general, 1999 </a:t>
            </a:r>
          </a:p>
          <a:p>
            <a:pPr marL="0" indent="0" algn="just">
              <a:buNone/>
            </a:pPr>
            <a:endParaRPr lang="es-CO" dirty="0">
              <a:latin typeface="Book Antiqua" panose="02040602050305030304" pitchFamily="18" charset="0"/>
            </a:endParaRPr>
          </a:p>
          <a:p>
            <a:pPr marL="0" indent="0" algn="ctr">
              <a:buNone/>
            </a:pPr>
            <a:r>
              <a:rPr lang="es-CO" sz="2800" dirty="0">
                <a:latin typeface="Book Antiqua" panose="02040602050305030304" pitchFamily="18" charset="0"/>
              </a:rPr>
              <a:t>Por eso: </a:t>
            </a:r>
            <a:r>
              <a:rPr lang="es-CO" sz="2800" b="1" i="1" dirty="0">
                <a:latin typeface="Book Antiqua" panose="02040602050305030304" pitchFamily="18" charset="0"/>
              </a:rPr>
              <a:t>…”Llame a los ancianos de la Iglesia y oren por Él</a:t>
            </a:r>
            <a:r>
              <a:rPr lang="es-CO" sz="2800" dirty="0">
                <a:latin typeface="Book Antiqua" panose="02040602050305030304" pitchFamily="18" charset="0"/>
              </a:rPr>
              <a:t>”… </a:t>
            </a:r>
          </a:p>
          <a:p>
            <a:pPr marL="0" indent="0" algn="ctr">
              <a:buNone/>
            </a:pPr>
            <a:r>
              <a:rPr lang="es-CO" sz="2800" dirty="0">
                <a:latin typeface="Book Antiqua" panose="02040602050305030304" pitchFamily="18" charset="0"/>
              </a:rPr>
              <a:t>Santiago 5,14</a:t>
            </a:r>
          </a:p>
          <a:p>
            <a:pPr marL="0" indent="0" algn="just">
              <a:buNone/>
            </a:pPr>
            <a:endParaRPr lang="es-CO" dirty="0"/>
          </a:p>
        </p:txBody>
      </p:sp>
      <p:pic>
        <p:nvPicPr>
          <p:cNvPr id="4" name="Imagen 3">
            <a:extLst>
              <a:ext uri="{FF2B5EF4-FFF2-40B4-BE49-F238E27FC236}">
                <a16:creationId xmlns:a16="http://schemas.microsoft.com/office/drawing/2014/main" id="{4DFF953A-C195-AD9A-74A3-B83A03B90FB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1285711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838200" y="365125"/>
            <a:ext cx="10515600" cy="549275"/>
          </a:xfrm>
        </p:spPr>
        <p:txBody>
          <a:bodyPr>
            <a:normAutofit fontScale="90000"/>
          </a:bodyPr>
          <a:lstStyle/>
          <a:p>
            <a:r>
              <a:rPr lang="es-CO" i="1" dirty="0">
                <a:solidFill>
                  <a:schemeClr val="accent6"/>
                </a:solidFill>
                <a:latin typeface="Book Antiqua" panose="02040602050305030304" pitchFamily="18" charset="0"/>
              </a:rPr>
              <a:t>El misterio de la muerte</a:t>
            </a: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423862" y="1014414"/>
            <a:ext cx="10929938" cy="3600449"/>
          </a:xfrm>
        </p:spPr>
        <p:txBody>
          <a:bodyPr>
            <a:noAutofit/>
          </a:bodyPr>
          <a:lstStyle/>
          <a:p>
            <a:pPr marL="0" indent="0" algn="just">
              <a:lnSpc>
                <a:spcPct val="170000"/>
              </a:lnSpc>
              <a:buNone/>
            </a:pPr>
            <a:r>
              <a:rPr lang="es-CO" sz="2000" dirty="0">
                <a:solidFill>
                  <a:srgbClr val="000000"/>
                </a:solidFill>
                <a:latin typeface="Book Antiqua" panose="02040602050305030304" pitchFamily="18" charset="0"/>
              </a:rPr>
              <a:t>…”</a:t>
            </a:r>
            <a:r>
              <a:rPr lang="es-CO" sz="2000" b="0" i="0" dirty="0">
                <a:solidFill>
                  <a:srgbClr val="000000"/>
                </a:solidFill>
                <a:effectLst/>
                <a:latin typeface="Book Antiqua" panose="02040602050305030304" pitchFamily="18" charset="0"/>
              </a:rPr>
              <a:t>El máximo enigma de la vida humana es la muerte. El hombre sufre con el dolor y con la disolución progresiva del cuerpo. Pero su máximo tormento es el temor por la desaparición perpetua. Juzga con instinto certero cuando se resiste a aceptar la perspectiva de la ruina total y del adiós definitivo. La semilla de eternidad que en sí lleva, por ser irreducible a la sola materia, se levanta contra la muerte. Todos los esfuerzos de la técnica moderna, por muy útiles que sea, no pueden calmar esta ansiedad del hombre: la prórroga de la longevidad que hoy proporciona la biología no puede satisfacer ese deseo del más allá que surge ineluctablemente del corazón humano. Mientras toda imaginación fracasa ante la muerte, la Iglesia, aleccionada por la Revelación divina, afirma que el hombre ha sido creado por Dios para un destino feliz situado más allá de las fronteras de la miseria terrestre (…)</a:t>
            </a:r>
            <a:endParaRPr lang="es-CO" sz="2000" i="1" dirty="0">
              <a:latin typeface="Book Antiqua" panose="02040602050305030304" pitchFamily="18"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1683319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C54E3B-6B3F-C1DA-15A9-D72960957823}"/>
              </a:ext>
            </a:extLst>
          </p:cNvPr>
          <p:cNvSpPr>
            <a:spLocks noGrp="1"/>
          </p:cNvSpPr>
          <p:nvPr>
            <p:ph type="title"/>
          </p:nvPr>
        </p:nvSpPr>
        <p:spPr>
          <a:xfrm>
            <a:off x="838200" y="365126"/>
            <a:ext cx="10515600" cy="877888"/>
          </a:xfrm>
        </p:spPr>
        <p:txBody>
          <a:bodyPr/>
          <a:lstStyle/>
          <a:p>
            <a:r>
              <a:rPr lang="es-CO" i="1" dirty="0">
                <a:latin typeface="Book Antiqua" panose="02040602050305030304" pitchFamily="18" charset="0"/>
              </a:rPr>
              <a:t>El misterio de la muerte</a:t>
            </a:r>
            <a:endParaRPr lang="es-CO" dirty="0"/>
          </a:p>
        </p:txBody>
      </p:sp>
      <p:sp>
        <p:nvSpPr>
          <p:cNvPr id="3" name="Marcador de contenido 2">
            <a:extLst>
              <a:ext uri="{FF2B5EF4-FFF2-40B4-BE49-F238E27FC236}">
                <a16:creationId xmlns:a16="http://schemas.microsoft.com/office/drawing/2014/main" id="{643ABE3F-C027-7B4D-EE0E-392D4DF865B0}"/>
              </a:ext>
            </a:extLst>
          </p:cNvPr>
          <p:cNvSpPr>
            <a:spLocks noGrp="1"/>
          </p:cNvSpPr>
          <p:nvPr>
            <p:ph idx="1"/>
          </p:nvPr>
        </p:nvSpPr>
        <p:spPr>
          <a:xfrm>
            <a:off x="838200" y="1357313"/>
            <a:ext cx="10515600" cy="4819650"/>
          </a:xfrm>
        </p:spPr>
        <p:txBody>
          <a:bodyPr>
            <a:normAutofit fontScale="62500" lnSpcReduction="20000"/>
          </a:bodyPr>
          <a:lstStyle/>
          <a:p>
            <a:pPr marL="0" indent="0" algn="just">
              <a:lnSpc>
                <a:spcPct val="170000"/>
              </a:lnSpc>
              <a:buNone/>
            </a:pPr>
            <a:r>
              <a:rPr lang="es-CO" sz="2800" b="0" i="0" dirty="0">
                <a:effectLst/>
                <a:latin typeface="Book Antiqua" panose="02040602050305030304" pitchFamily="18" charset="0"/>
              </a:rPr>
              <a:t>(…) La fe cristiana enseña que la muerte corporal, que entró en la historia a consecuencia del pecado, será vencida cuando el omnipotente y misericordioso Salvador restituya al hombre en la salvación perdida por el pecado. Dios ha llamado y llama al hombre a adherirse a El con la total plenitud de su ser en la perpetua comunión de la incorruptible vida divina. Ha sido Cristo resucitado el que ha ganado esta victoria para el hombre, liberándolo de la muerte con su propia muerte. Para todo hombre que reflexione, la fe, apoyada en sólidos argumentos, responde satisfactoriamente al interrogante angustioso sobre el destino futuro del hombre y al mismo tiempo ofrece la posibilidad de una comunión con nuestros mismos queridos hermanos arrebatados por la muerte, dándonos la esperanza de que poseen ya en Dios la vida verdadera”… </a:t>
            </a:r>
          </a:p>
          <a:p>
            <a:pPr marL="0" indent="0" algn="just">
              <a:lnSpc>
                <a:spcPct val="170000"/>
              </a:lnSpc>
              <a:buNone/>
            </a:pPr>
            <a:r>
              <a:rPr lang="es-CO" sz="2800" b="0" i="1" dirty="0">
                <a:effectLst/>
                <a:latin typeface="Book Antiqua" panose="02040602050305030304" pitchFamily="18" charset="0"/>
              </a:rPr>
              <a:t>Gaudium Et Spes, numeral 18. </a:t>
            </a:r>
            <a:endParaRPr lang="es-CO" sz="2800" i="1" dirty="0">
              <a:latin typeface="Book Antiqua" panose="02040602050305030304" pitchFamily="18" charset="0"/>
            </a:endParaRPr>
          </a:p>
          <a:p>
            <a:endParaRPr lang="es-CO" dirty="0"/>
          </a:p>
        </p:txBody>
      </p:sp>
      <p:pic>
        <p:nvPicPr>
          <p:cNvPr id="4" name="Imagen 3">
            <a:extLst>
              <a:ext uri="{FF2B5EF4-FFF2-40B4-BE49-F238E27FC236}">
                <a16:creationId xmlns:a16="http://schemas.microsoft.com/office/drawing/2014/main" id="{B2D6E1D1-D3CE-5B8A-8964-C2A273BFCB8C}"/>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2085868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838200" y="365125"/>
            <a:ext cx="10515600" cy="549275"/>
          </a:xfrm>
        </p:spPr>
        <p:txBody>
          <a:bodyPr>
            <a:normAutofit fontScale="90000"/>
          </a:bodyPr>
          <a:lstStyle/>
          <a:p>
            <a:r>
              <a:rPr lang="es-CO" i="1" dirty="0">
                <a:solidFill>
                  <a:schemeClr val="accent6"/>
                </a:solidFill>
                <a:latin typeface="Book Antiqua" panose="02040602050305030304" pitchFamily="18" charset="0"/>
              </a:rPr>
              <a:t>El misterio de la muerte</a:t>
            </a: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157162" y="855785"/>
            <a:ext cx="10515600" cy="5478461"/>
          </a:xfrm>
        </p:spPr>
        <p:txBody>
          <a:bodyPr>
            <a:noAutofit/>
          </a:bodyPr>
          <a:lstStyle/>
          <a:p>
            <a:pPr marL="0" indent="0" algn="just">
              <a:lnSpc>
                <a:spcPct val="150000"/>
              </a:lnSpc>
              <a:buNone/>
            </a:pPr>
            <a:r>
              <a:rPr lang="es-CO" sz="1700" b="0" i="0" dirty="0">
                <a:solidFill>
                  <a:srgbClr val="000000"/>
                </a:solidFill>
                <a:effectLst/>
                <a:latin typeface="Book Antiqua" panose="02040602050305030304" pitchFamily="18" charset="0"/>
              </a:rPr>
              <a:t>…” Actualmente resulta difícil hablar de la muerte porque la sociedad del bienestar tiende a apartar de sí esta realidad, cuyo solo pensamiento le produce angustia (…) Pero sobre esta realidad la palabra de Dios, aunque de modo progresivo, nos brinda una luz que esclarece y consuela”…  </a:t>
            </a:r>
          </a:p>
          <a:p>
            <a:pPr algn="just">
              <a:lnSpc>
                <a:spcPct val="150000"/>
              </a:lnSpc>
              <a:buFont typeface="+mj-lt"/>
              <a:buAutoNum type="arabicPeriod"/>
            </a:pPr>
            <a:r>
              <a:rPr lang="es-CO" sz="1700" b="1" dirty="0">
                <a:solidFill>
                  <a:schemeClr val="bg1"/>
                </a:solidFill>
                <a:latin typeface="Book Antiqua" panose="02040602050305030304" pitchFamily="18" charset="0"/>
              </a:rPr>
              <a:t>La Muerte en el Antiguo Testamento</a:t>
            </a:r>
            <a:r>
              <a:rPr lang="es-CO" sz="1700" dirty="0">
                <a:solidFill>
                  <a:schemeClr val="bg1"/>
                </a:solidFill>
                <a:latin typeface="Book Antiqua" panose="02040602050305030304" pitchFamily="18" charset="0"/>
              </a:rPr>
              <a:t>: Inicialmente, la muerte era vista como el fin definitivo de la vida humana, asociada al "sheol", un lugar de sombras y oscuridad. Este enfoque refleja la incertidumbre sobre lo que sucede después de la muerte, sin una clara esperanza en una vida futura.</a:t>
            </a:r>
          </a:p>
          <a:p>
            <a:pPr algn="just">
              <a:lnSpc>
                <a:spcPct val="150000"/>
              </a:lnSpc>
              <a:buFont typeface="+mj-lt"/>
              <a:buAutoNum type="arabicPeriod"/>
            </a:pPr>
            <a:r>
              <a:rPr lang="es-CO" sz="1700" b="1" dirty="0">
                <a:solidFill>
                  <a:schemeClr val="bg1"/>
                </a:solidFill>
                <a:latin typeface="Book Antiqua" panose="02040602050305030304" pitchFamily="18" charset="0"/>
              </a:rPr>
              <a:t>La Muerte y el Pecado</a:t>
            </a:r>
            <a:r>
              <a:rPr lang="es-CO" sz="1700" dirty="0">
                <a:solidFill>
                  <a:schemeClr val="bg1"/>
                </a:solidFill>
                <a:latin typeface="Book Antiqua" panose="02040602050305030304" pitchFamily="18" charset="0"/>
              </a:rPr>
              <a:t>: Según la visión bíblica, la muerte no fue parte del plan original de Dios, sino que llegó como consecuencia del pecado del hombre, influenciado por el demonio. La muerte y el pecado están vinculados, pero Cristo, con su muerte y resurrección, vence ambos, ofreciendo la esperanza de la vida eterna.</a:t>
            </a:r>
          </a:p>
          <a:p>
            <a:pPr algn="just">
              <a:lnSpc>
                <a:spcPct val="150000"/>
              </a:lnSpc>
              <a:buFont typeface="+mj-lt"/>
              <a:buAutoNum type="arabicPeriod"/>
            </a:pPr>
            <a:r>
              <a:rPr lang="es-CO" sz="1700" b="1" dirty="0">
                <a:solidFill>
                  <a:schemeClr val="bg1"/>
                </a:solidFill>
                <a:latin typeface="Book Antiqua" panose="02040602050305030304" pitchFamily="18" charset="0"/>
              </a:rPr>
              <a:t>Esperanza de la Resurrección</a:t>
            </a:r>
            <a:r>
              <a:rPr lang="es-CO" sz="1700" dirty="0">
                <a:solidFill>
                  <a:schemeClr val="bg1"/>
                </a:solidFill>
                <a:latin typeface="Book Antiqua" panose="02040602050305030304" pitchFamily="18" charset="0"/>
              </a:rPr>
              <a:t>: A lo largo del Antiguo Testamento, se vislumbra la posibilidad de la resurrección. Profetas como Isaías y pasajes como los de los Macabeos anuncian una vida después de la muerte. La resurrección es vista como una transformación, una "maternidad" de la tierra que da vida nuevamente.</a:t>
            </a:r>
          </a:p>
          <a:p>
            <a:pPr marL="0" indent="0" algn="just">
              <a:lnSpc>
                <a:spcPct val="170000"/>
              </a:lnSpc>
              <a:buNone/>
            </a:pPr>
            <a:endParaRPr lang="es-CO" sz="2000" i="1" dirty="0">
              <a:latin typeface="Book Antiqua" panose="02040602050305030304" pitchFamily="18"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3530822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3CACD8-CA15-75E4-B4AB-28927550A925}"/>
              </a:ext>
            </a:extLst>
          </p:cNvPr>
          <p:cNvSpPr>
            <a:spLocks noGrp="1"/>
          </p:cNvSpPr>
          <p:nvPr>
            <p:ph type="title"/>
          </p:nvPr>
        </p:nvSpPr>
        <p:spPr>
          <a:xfrm>
            <a:off x="216877" y="365126"/>
            <a:ext cx="10515600" cy="385151"/>
          </a:xfrm>
        </p:spPr>
        <p:txBody>
          <a:bodyPr>
            <a:normAutofit fontScale="90000"/>
          </a:bodyPr>
          <a:lstStyle/>
          <a:p>
            <a:r>
              <a:rPr lang="es-CO" i="1" dirty="0">
                <a:latin typeface="Book Antiqua" panose="02040602050305030304" pitchFamily="18" charset="0"/>
              </a:rPr>
              <a:t>El misterio de la muerte</a:t>
            </a:r>
            <a:endParaRPr lang="es-CO" b="1" i="1" dirty="0">
              <a:latin typeface="Book Antiqua" panose="02040602050305030304" pitchFamily="18" charset="0"/>
            </a:endParaRPr>
          </a:p>
        </p:txBody>
      </p:sp>
      <p:sp>
        <p:nvSpPr>
          <p:cNvPr id="3" name="Marcador de contenido 2">
            <a:extLst>
              <a:ext uri="{FF2B5EF4-FFF2-40B4-BE49-F238E27FC236}">
                <a16:creationId xmlns:a16="http://schemas.microsoft.com/office/drawing/2014/main" id="{1FCA7E49-C805-7F04-743A-AB6D33EA0D52}"/>
              </a:ext>
            </a:extLst>
          </p:cNvPr>
          <p:cNvSpPr>
            <a:spLocks noGrp="1"/>
          </p:cNvSpPr>
          <p:nvPr>
            <p:ph idx="1"/>
          </p:nvPr>
        </p:nvSpPr>
        <p:spPr>
          <a:xfrm>
            <a:off x="216877" y="1008186"/>
            <a:ext cx="10515600" cy="5484688"/>
          </a:xfrm>
        </p:spPr>
        <p:txBody>
          <a:bodyPr>
            <a:normAutofit fontScale="25000" lnSpcReduction="20000"/>
          </a:bodyPr>
          <a:lstStyle/>
          <a:p>
            <a:pPr marL="0" indent="0" algn="just">
              <a:lnSpc>
                <a:spcPct val="160000"/>
              </a:lnSpc>
              <a:buNone/>
            </a:pPr>
            <a:r>
              <a:rPr lang="es-CO" sz="6400" b="1" dirty="0">
                <a:latin typeface="Book Antiqua" panose="02040602050305030304" pitchFamily="18" charset="0"/>
              </a:rPr>
              <a:t>4. El Juicio Final y la Gracia de Dios</a:t>
            </a:r>
            <a:r>
              <a:rPr lang="es-CO" sz="6400" dirty="0">
                <a:latin typeface="Book Antiqua" panose="02040602050305030304" pitchFamily="18" charset="0"/>
              </a:rPr>
              <a:t>: En el Nuevo Testamento, se subraya que todos serán sometidos al juicio de Dios, pero los justos no deben temer, ya que serán recibidos por Cristo en la vida eterna. La muerte de los fieles es una participación en la muerte de Cristo, abriendo el camino hacia la resurrección. </a:t>
            </a:r>
          </a:p>
          <a:p>
            <a:pPr marL="0" indent="0" algn="just">
              <a:lnSpc>
                <a:spcPct val="160000"/>
              </a:lnSpc>
              <a:buNone/>
            </a:pPr>
            <a:endParaRPr lang="es-CO" sz="6400" dirty="0">
              <a:latin typeface="Book Antiqua" panose="02040602050305030304" pitchFamily="18" charset="0"/>
            </a:endParaRPr>
          </a:p>
          <a:p>
            <a:pPr marL="0" indent="0" algn="just">
              <a:lnSpc>
                <a:spcPct val="160000"/>
              </a:lnSpc>
              <a:buNone/>
            </a:pPr>
            <a:r>
              <a:rPr lang="es-CO" sz="6400" b="1" dirty="0">
                <a:latin typeface="Book Antiqua" panose="02040602050305030304" pitchFamily="18" charset="0"/>
              </a:rPr>
              <a:t>5. La Muerte Como Victoria Cristiana</a:t>
            </a:r>
            <a:r>
              <a:rPr lang="es-CO" sz="6400" dirty="0">
                <a:latin typeface="Book Antiqua" panose="02040602050305030304" pitchFamily="18" charset="0"/>
              </a:rPr>
              <a:t>: La muerte, vista desde la perspectiva cristiana, ya no es un fin trágico, sino una transición hacia la vida eterna con Dios. San Francisco de Asís la describe como "hermana", y el libro del Apocalipsis proclama bienaventurados a los que mueren en el Señor, pues descansan de sus fatigas y son recompensados.    </a:t>
            </a:r>
          </a:p>
          <a:p>
            <a:pPr marL="0" indent="0" algn="just">
              <a:lnSpc>
                <a:spcPct val="160000"/>
              </a:lnSpc>
              <a:buNone/>
            </a:pPr>
            <a:r>
              <a:rPr lang="es-CO" sz="6400" b="0" i="0" dirty="0">
                <a:effectLst/>
                <a:latin typeface="Book Antiqua" panose="02040602050305030304" pitchFamily="18" charset="0"/>
              </a:rPr>
              <a:t>San Juan Pablo II. </a:t>
            </a:r>
            <a:r>
              <a:rPr lang="es-CO" sz="6400" b="1" i="1" dirty="0">
                <a:effectLst/>
                <a:latin typeface="Book Antiqua" panose="02040602050305030304" pitchFamily="18" charset="0"/>
              </a:rPr>
              <a:t>AUDIENCIA GENERAL</a:t>
            </a:r>
            <a:r>
              <a:rPr lang="es-CO" sz="6400" b="1" dirty="0">
                <a:latin typeface="Book Antiqua" panose="02040602050305030304" pitchFamily="18" charset="0"/>
              </a:rPr>
              <a:t>, </a:t>
            </a:r>
            <a:r>
              <a:rPr lang="es-CO" sz="6400" i="1" dirty="0">
                <a:effectLst/>
                <a:latin typeface="Book Antiqua" panose="02040602050305030304" pitchFamily="18" charset="0"/>
              </a:rPr>
              <a:t>Miércoles 2 de junio de 1999 </a:t>
            </a:r>
          </a:p>
          <a:p>
            <a:pPr marL="0" indent="0" algn="just">
              <a:lnSpc>
                <a:spcPct val="160000"/>
              </a:lnSpc>
              <a:buNone/>
            </a:pPr>
            <a:endParaRPr lang="es-CO" sz="6400" i="1" dirty="0">
              <a:effectLst/>
              <a:latin typeface="Book Antiqua" panose="02040602050305030304" pitchFamily="18" charset="0"/>
            </a:endParaRPr>
          </a:p>
          <a:p>
            <a:pPr marL="0" indent="0" algn="just">
              <a:lnSpc>
                <a:spcPct val="160000"/>
              </a:lnSpc>
              <a:buNone/>
            </a:pPr>
            <a:r>
              <a:rPr lang="es-CO" sz="6400" dirty="0">
                <a:latin typeface="Book Antiqua" panose="02040602050305030304" pitchFamily="18" charset="0"/>
              </a:rPr>
              <a:t>En resumen: </a:t>
            </a:r>
            <a:r>
              <a:rPr lang="es-CO" sz="6400" b="1" dirty="0">
                <a:latin typeface="Book Antiqua" panose="02040602050305030304" pitchFamily="18" charset="0"/>
              </a:rPr>
              <a:t>la muerte en la visión cristiana es un misterio que, aunque doloroso, es transformado por la resurrección de Cristo, quien ofrece esperanza y una vida eterna para aquellos que mueren en su gracia.  </a:t>
            </a:r>
            <a:endParaRPr lang="es-CO" sz="5600" b="1" dirty="0">
              <a:latin typeface="Book Antiqua" panose="02040602050305030304" pitchFamily="18" charset="0"/>
            </a:endParaRPr>
          </a:p>
          <a:p>
            <a:pPr marL="0" indent="0" algn="just">
              <a:lnSpc>
                <a:spcPct val="160000"/>
              </a:lnSpc>
              <a:buNone/>
            </a:pPr>
            <a:endParaRPr lang="es-CO" sz="3800" b="1" dirty="0">
              <a:latin typeface="Book Antiqua" panose="02040602050305030304" pitchFamily="18" charset="0"/>
            </a:endParaRPr>
          </a:p>
          <a:p>
            <a:pPr marL="0" indent="0" algn="just">
              <a:lnSpc>
                <a:spcPct val="160000"/>
              </a:lnSpc>
              <a:buNone/>
            </a:pPr>
            <a:r>
              <a:rPr lang="es-CO" sz="3800" b="1" dirty="0">
                <a:latin typeface="Book Antiqua" panose="02040602050305030304" pitchFamily="18" charset="0"/>
              </a:rPr>
              <a:t>Actividad: lectura Audiencia General Benedicto XVI, conmemoración fieles difuntos 2 de noviembre 2011.</a:t>
            </a:r>
          </a:p>
          <a:p>
            <a:endParaRPr lang="es-CO" dirty="0"/>
          </a:p>
        </p:txBody>
      </p:sp>
      <p:pic>
        <p:nvPicPr>
          <p:cNvPr id="4" name="Imagen 3">
            <a:extLst>
              <a:ext uri="{FF2B5EF4-FFF2-40B4-BE49-F238E27FC236}">
                <a16:creationId xmlns:a16="http://schemas.microsoft.com/office/drawing/2014/main" id="{8E37B42C-6841-791D-876B-F1126C5B471C}"/>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791201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35A7D-1987-EBC9-5970-75FC6B80048D}"/>
              </a:ext>
            </a:extLst>
          </p:cNvPr>
          <p:cNvSpPr>
            <a:spLocks noGrp="1"/>
          </p:cNvSpPr>
          <p:nvPr>
            <p:ph type="title"/>
          </p:nvPr>
        </p:nvSpPr>
        <p:spPr>
          <a:xfrm>
            <a:off x="838200" y="365125"/>
            <a:ext cx="10515600" cy="549275"/>
          </a:xfrm>
        </p:spPr>
        <p:txBody>
          <a:bodyPr>
            <a:normAutofit fontScale="90000"/>
          </a:bodyPr>
          <a:lstStyle/>
          <a:p>
            <a:r>
              <a:rPr lang="es-CO" i="1" dirty="0">
                <a:solidFill>
                  <a:schemeClr val="accent6"/>
                </a:solidFill>
                <a:latin typeface="Book Antiqua" panose="02040602050305030304" pitchFamily="18" charset="0"/>
              </a:rPr>
              <a:t>Haz equipo con Jesús</a:t>
            </a:r>
          </a:p>
        </p:txBody>
      </p:sp>
      <p:sp>
        <p:nvSpPr>
          <p:cNvPr id="3" name="Marcador de contenido 2">
            <a:extLst>
              <a:ext uri="{FF2B5EF4-FFF2-40B4-BE49-F238E27FC236}">
                <a16:creationId xmlns:a16="http://schemas.microsoft.com/office/drawing/2014/main" id="{26E4B68B-85A9-D530-63EC-F84CF839882D}"/>
              </a:ext>
            </a:extLst>
          </p:cNvPr>
          <p:cNvSpPr>
            <a:spLocks noGrp="1"/>
          </p:cNvSpPr>
          <p:nvPr>
            <p:ph idx="1"/>
          </p:nvPr>
        </p:nvSpPr>
        <p:spPr>
          <a:xfrm>
            <a:off x="423862" y="1014414"/>
            <a:ext cx="10515600" cy="5478461"/>
          </a:xfrm>
        </p:spPr>
        <p:txBody>
          <a:bodyPr>
            <a:noAutofit/>
          </a:bodyPr>
          <a:lstStyle/>
          <a:p>
            <a:pPr marL="0" indent="0" algn="just">
              <a:lnSpc>
                <a:spcPct val="170000"/>
              </a:lnSpc>
              <a:buNone/>
            </a:pPr>
            <a:r>
              <a:rPr lang="es-CO" sz="2000" dirty="0">
                <a:solidFill>
                  <a:schemeClr val="bg2"/>
                </a:solidFill>
                <a:latin typeface="Book Antiqua" panose="02040602050305030304" pitchFamily="18" charset="0"/>
              </a:rPr>
              <a:t>Esta parte de final de la catequesis es un llamado a una reflexión sobre los temas tratados y nuestra relación con Dios. </a:t>
            </a:r>
            <a:r>
              <a:rPr lang="es-CO" sz="2000" b="1" i="1" dirty="0">
                <a:solidFill>
                  <a:schemeClr val="bg2"/>
                </a:solidFill>
                <a:latin typeface="Book Antiqua" panose="02040602050305030304" pitchFamily="18" charset="0"/>
              </a:rPr>
              <a:t>Haz equipo con Jesús</a:t>
            </a:r>
            <a:r>
              <a:rPr lang="es-CO" sz="2000" dirty="0">
                <a:solidFill>
                  <a:schemeClr val="bg2"/>
                </a:solidFill>
                <a:latin typeface="Book Antiqua" panose="02040602050305030304" pitchFamily="18" charset="0"/>
              </a:rPr>
              <a:t>, significa entender mi situación, apropiarme de ella y apoyarme en Jesús: solos no podemos. Él me ayuda, yo me ayudo.  </a:t>
            </a:r>
          </a:p>
          <a:p>
            <a:pPr marL="0" indent="0" algn="just">
              <a:lnSpc>
                <a:spcPct val="170000"/>
              </a:lnSpc>
              <a:buNone/>
            </a:pPr>
            <a:r>
              <a:rPr lang="es-CO" sz="2000" dirty="0">
                <a:solidFill>
                  <a:schemeClr val="bg2"/>
                </a:solidFill>
                <a:latin typeface="Book Antiqua" panose="02040602050305030304" pitchFamily="18" charset="0"/>
              </a:rPr>
              <a:t>Las palabras Fe y Esperanza, deben ser, sobre cualquier cosa, lo que aliente la labor apostólica del servicio que prestamos. Estas palabras deben ser interiorizadas, vividas, asumidas para así irradiar con gozo el amor de Dios a todas las personas.  </a:t>
            </a:r>
          </a:p>
          <a:p>
            <a:pPr marL="0" indent="0" algn="just">
              <a:lnSpc>
                <a:spcPct val="170000"/>
              </a:lnSpc>
              <a:buNone/>
            </a:pPr>
            <a:r>
              <a:rPr lang="es-CO" sz="2000" dirty="0">
                <a:solidFill>
                  <a:schemeClr val="bg2"/>
                </a:solidFill>
                <a:latin typeface="Book Antiqua" panose="02040602050305030304" pitchFamily="18" charset="0"/>
              </a:rPr>
              <a:t>Llamé o llame a los ancianos de la Iglesia: Santiago nos enseña que …”</a:t>
            </a:r>
            <a:r>
              <a:rPr lang="es-CO" sz="2000" i="1" dirty="0">
                <a:solidFill>
                  <a:schemeClr val="bg2"/>
                </a:solidFill>
                <a:latin typeface="Book Antiqua" panose="02040602050305030304" pitchFamily="18" charset="0"/>
              </a:rPr>
              <a:t>la oración hecha con fe salvará al enfermo”… </a:t>
            </a:r>
            <a:r>
              <a:rPr lang="es-CO" sz="2000" dirty="0">
                <a:solidFill>
                  <a:schemeClr val="bg2"/>
                </a:solidFill>
                <a:latin typeface="Book Antiqua" panose="02040602050305030304" pitchFamily="18" charset="0"/>
              </a:rPr>
              <a:t>También nos sanará a nosotros, </a:t>
            </a:r>
            <a:r>
              <a:rPr lang="es-CO" sz="2000" b="1" dirty="0">
                <a:solidFill>
                  <a:schemeClr val="bg2"/>
                </a:solidFill>
                <a:latin typeface="Book Antiqua" panose="02040602050305030304" pitchFamily="18" charset="0"/>
              </a:rPr>
              <a:t>Hagamos equipo con Jesús. </a:t>
            </a:r>
            <a:endParaRPr lang="es-CO" sz="2000" dirty="0">
              <a:solidFill>
                <a:schemeClr val="bg2"/>
              </a:solidFill>
              <a:latin typeface="Book Antiqua" panose="02040602050305030304" pitchFamily="18" charset="0"/>
            </a:endParaRPr>
          </a:p>
          <a:p>
            <a:pPr marL="0" indent="0" algn="just">
              <a:lnSpc>
                <a:spcPct val="170000"/>
              </a:lnSpc>
              <a:buNone/>
            </a:pPr>
            <a:r>
              <a:rPr lang="es-CO" sz="2000" dirty="0">
                <a:solidFill>
                  <a:schemeClr val="bg2"/>
                </a:solidFill>
                <a:latin typeface="Book Antiqua" panose="02040602050305030304" pitchFamily="18" charset="0"/>
              </a:rPr>
              <a:t>Actividad: leer el documento: </a:t>
            </a:r>
            <a:r>
              <a:rPr lang="es-CO" sz="1800" b="1" i="1"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9 consejos para acompañar al que sufre</a:t>
            </a:r>
            <a:r>
              <a:rPr lang="es-CO" sz="2000" b="1" i="1"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a:t>
            </a:r>
            <a:endParaRPr lang="es-CO" sz="1800" i="1" kern="1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9D88AEAC-840C-2588-1576-40BF6907EFA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4271602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BDCACA-B1AC-B8EF-C71F-7BA42782859C}"/>
              </a:ext>
            </a:extLst>
          </p:cNvPr>
          <p:cNvSpPr>
            <a:spLocks noGrp="1"/>
          </p:cNvSpPr>
          <p:nvPr>
            <p:ph type="title"/>
          </p:nvPr>
        </p:nvSpPr>
        <p:spPr>
          <a:xfrm>
            <a:off x="433388" y="280926"/>
            <a:ext cx="10515600" cy="830629"/>
          </a:xfrm>
        </p:spPr>
        <p:txBody>
          <a:bodyPr/>
          <a:lstStyle/>
          <a:p>
            <a:r>
              <a:rPr lang="es-CO" dirty="0">
                <a:latin typeface="Book Antiqua" panose="02040602050305030304" pitchFamily="18" charset="0"/>
              </a:rPr>
              <a:t>Bibliografía</a:t>
            </a:r>
          </a:p>
        </p:txBody>
      </p:sp>
      <p:sp>
        <p:nvSpPr>
          <p:cNvPr id="3" name="Marcador de contenido 2">
            <a:extLst>
              <a:ext uri="{FF2B5EF4-FFF2-40B4-BE49-F238E27FC236}">
                <a16:creationId xmlns:a16="http://schemas.microsoft.com/office/drawing/2014/main" id="{00F0415D-74FF-2C71-78AD-9E00099A47B9}"/>
              </a:ext>
            </a:extLst>
          </p:cNvPr>
          <p:cNvSpPr>
            <a:spLocks noGrp="1"/>
          </p:cNvSpPr>
          <p:nvPr>
            <p:ph idx="1"/>
          </p:nvPr>
        </p:nvSpPr>
        <p:spPr>
          <a:xfrm>
            <a:off x="287215" y="1395106"/>
            <a:ext cx="10515600" cy="5181967"/>
          </a:xfrm>
        </p:spPr>
        <p:txBody>
          <a:bodyPr>
            <a:normAutofit/>
          </a:bodyPr>
          <a:lstStyle/>
          <a:p>
            <a:r>
              <a:rPr lang="es-CO" sz="2000" dirty="0">
                <a:latin typeface="Book Antiqua" panose="02040602050305030304" pitchFamily="18" charset="0"/>
                <a:hlinkClick r:id="rId2">
                  <a:extLst>
                    <a:ext uri="{A12FA001-AC4F-418D-AE19-62706E023703}">
                      <ahyp:hlinkClr xmlns:ahyp="http://schemas.microsoft.com/office/drawing/2018/hyperlinkcolor" val="tx"/>
                    </a:ext>
                  </a:extLst>
                </a:hlinkClick>
              </a:rPr>
              <a:t>https://espanol.lingolia.com/es/gramatica/tiempos/presente</a:t>
            </a:r>
            <a:r>
              <a:rPr lang="es-CO" sz="2000" dirty="0">
                <a:latin typeface="Book Antiqua" panose="02040602050305030304" pitchFamily="18" charset="0"/>
              </a:rPr>
              <a:t> </a:t>
            </a:r>
          </a:p>
          <a:p>
            <a:r>
              <a:rPr lang="es-CO" sz="2000" dirty="0">
                <a:solidFill>
                  <a:srgbClr val="2998E3"/>
                </a:solidFill>
                <a:latin typeface="Book Antiqua" panose="02040602050305030304" pitchFamily="18" charset="0"/>
                <a:hlinkClick r:id="rId3">
                  <a:extLst>
                    <a:ext uri="{A12FA001-AC4F-418D-AE19-62706E023703}">
                      <ahyp:hlinkClr xmlns:ahyp="http://schemas.microsoft.com/office/drawing/2018/hyperlinkcolor" val="tx"/>
                    </a:ext>
                  </a:extLst>
                </a:hlinkClick>
              </a:rPr>
              <a:t>https://www.ejemplos.co/presente-del-subjuntivo</a:t>
            </a:r>
            <a:r>
              <a:rPr lang="es-CO" sz="2000" dirty="0">
                <a:latin typeface="Book Antiqua" panose="02040602050305030304" pitchFamily="18" charset="0"/>
                <a:hlinkClick r:id="rId3">
                  <a:extLst>
                    <a:ext uri="{A12FA001-AC4F-418D-AE19-62706E023703}">
                      <ahyp:hlinkClr xmlns:ahyp="http://schemas.microsoft.com/office/drawing/2018/hyperlinkcolor" val="tx"/>
                    </a:ext>
                  </a:extLst>
                </a:hlinkClick>
              </a:rPr>
              <a:t>/</a:t>
            </a:r>
            <a:r>
              <a:rPr lang="es-CO" sz="2000" dirty="0">
                <a:latin typeface="Book Antiqua" panose="02040602050305030304" pitchFamily="18" charset="0"/>
              </a:rPr>
              <a:t>  </a:t>
            </a:r>
          </a:p>
          <a:p>
            <a:r>
              <a:rPr lang="es-CO" sz="2000" i="0" dirty="0">
                <a:effectLst/>
                <a:latin typeface="Book Antiqua" panose="02040602050305030304" pitchFamily="18" charset="0"/>
              </a:rPr>
              <a:t>San Juan Pablo II. </a:t>
            </a:r>
            <a:r>
              <a:rPr lang="es-CO" sz="2000" i="1" dirty="0">
                <a:effectLst/>
                <a:latin typeface="Book Antiqua" panose="02040602050305030304" pitchFamily="18" charset="0"/>
              </a:rPr>
              <a:t>AUDIENCIA GENERAL</a:t>
            </a:r>
            <a:r>
              <a:rPr lang="es-CO" sz="2000" dirty="0">
                <a:latin typeface="Book Antiqua" panose="02040602050305030304" pitchFamily="18" charset="0"/>
              </a:rPr>
              <a:t>, </a:t>
            </a:r>
            <a:r>
              <a:rPr lang="es-CO" sz="2000" i="1" dirty="0">
                <a:effectLst/>
                <a:latin typeface="Book Antiqua" panose="02040602050305030304" pitchFamily="18" charset="0"/>
              </a:rPr>
              <a:t>Miércoles 2 de junio de 1999  </a:t>
            </a:r>
          </a:p>
          <a:p>
            <a:r>
              <a:rPr lang="es-CO" sz="2000" dirty="0">
                <a:latin typeface="Book Antiqua" panose="02040602050305030304" pitchFamily="18" charset="0"/>
              </a:rPr>
              <a:t>Audiencia General Benedicto XVI, conmemoración fieles difuntos 2 de noviembre 2011</a:t>
            </a:r>
            <a:endParaRPr lang="es-CO" sz="2000" i="1" dirty="0">
              <a:effectLst/>
              <a:latin typeface="Book Antiqua" panose="02040602050305030304" pitchFamily="18" charset="0"/>
            </a:endParaRPr>
          </a:p>
          <a:p>
            <a:r>
              <a:rPr lang="es-CO" sz="2000" i="1" dirty="0">
                <a:effectLst/>
                <a:latin typeface="Book Antiqua" panose="02040602050305030304" pitchFamily="18" charset="0"/>
              </a:rPr>
              <a:t>DISCURSO DEL PAPA JUAN PABLO II A LOS ENFERMOS. Zaragoza, sábado 6 de noviembre de 1982 </a:t>
            </a:r>
          </a:p>
          <a:p>
            <a:r>
              <a:rPr lang="es-CO" sz="2000" dirty="0">
                <a:latin typeface="Book Antiqua" panose="02040602050305030304" pitchFamily="18" charset="0"/>
              </a:rPr>
              <a:t>Crowe, 2025. Recuperado de: </a:t>
            </a:r>
            <a:r>
              <a:rPr lang="es-CO" sz="2000" dirty="0">
                <a:latin typeface="Book Antiqua" panose="02040602050305030304" pitchFamily="18" charset="0"/>
                <a:hlinkClick r:id="rId4">
                  <a:extLst>
                    <a:ext uri="{A12FA001-AC4F-418D-AE19-62706E023703}">
                      <ahyp:hlinkClr xmlns:ahyp="http://schemas.microsoft.com/office/drawing/2018/hyperlinkcolor" val="tx"/>
                    </a:ext>
                  </a:extLst>
                </a:hlinkClick>
              </a:rPr>
              <a:t>https://www.coalicionporelevangelio.org/articulo/carta-santiago-no-es-extrana/</a:t>
            </a:r>
            <a:r>
              <a:rPr lang="es-CO" sz="2000" dirty="0">
                <a:latin typeface="Book Antiqua" panose="02040602050305030304" pitchFamily="18" charset="0"/>
              </a:rPr>
              <a:t>  </a:t>
            </a:r>
          </a:p>
          <a:p>
            <a:r>
              <a:rPr lang="es-CO" sz="2000" dirty="0">
                <a:latin typeface="Book Antiqua" panose="02040602050305030304" pitchFamily="18" charset="0"/>
              </a:rPr>
              <a:t>Catecismo de la Iglesia Católica </a:t>
            </a:r>
          </a:p>
          <a:p>
            <a:r>
              <a:rPr lang="es-CO" sz="2000" i="1" dirty="0">
                <a:latin typeface="Book Antiqua" panose="02040602050305030304" pitchFamily="18" charset="0"/>
              </a:rPr>
              <a:t>Carta apostólica </a:t>
            </a:r>
            <a:r>
              <a:rPr lang="es-CO" sz="2000" i="1" dirty="0" err="1">
                <a:latin typeface="Book Antiqua" panose="02040602050305030304" pitchFamily="18" charset="0"/>
              </a:rPr>
              <a:t>Salvifici</a:t>
            </a:r>
            <a:r>
              <a:rPr lang="es-CO" sz="2000" i="1" dirty="0">
                <a:latin typeface="Book Antiqua" panose="02040602050305030304" pitchFamily="18" charset="0"/>
              </a:rPr>
              <a:t> </a:t>
            </a:r>
            <a:r>
              <a:rPr lang="es-CO" sz="2000" i="1" dirty="0" err="1">
                <a:latin typeface="Book Antiqua" panose="02040602050305030304" pitchFamily="18" charset="0"/>
              </a:rPr>
              <a:t>Doloris</a:t>
            </a:r>
            <a:r>
              <a:rPr lang="es-CO" sz="2000" i="1" dirty="0">
                <a:latin typeface="Book Antiqua" panose="02040602050305030304" pitchFamily="18" charset="0"/>
              </a:rPr>
              <a:t> de San Juan Pablo II </a:t>
            </a:r>
          </a:p>
          <a:p>
            <a:r>
              <a:rPr lang="es-CO" sz="2000" dirty="0">
                <a:latin typeface="Book Antiqua" panose="02040602050305030304" pitchFamily="18" charset="0"/>
              </a:rPr>
              <a:t>Ritual de la Unción y de la Pastoral de Enfermos </a:t>
            </a:r>
          </a:p>
          <a:p>
            <a:r>
              <a:rPr lang="es-CO" sz="2000" i="1" dirty="0">
                <a:effectLst/>
                <a:latin typeface="Book Antiqua" panose="02040602050305030304" pitchFamily="18" charset="0"/>
              </a:rPr>
              <a:t>Gaudium Et </a:t>
            </a:r>
            <a:r>
              <a:rPr lang="es-CO" sz="2000" i="1" dirty="0" err="1">
                <a:effectLst/>
                <a:latin typeface="Book Antiqua" panose="02040602050305030304" pitchFamily="18" charset="0"/>
              </a:rPr>
              <a:t>Spes</a:t>
            </a:r>
            <a:endParaRPr lang="es-CO" sz="2000" dirty="0">
              <a:latin typeface="Book Antiqua" panose="02040602050305030304" pitchFamily="18" charset="0"/>
            </a:endParaRPr>
          </a:p>
          <a:p>
            <a:endParaRPr lang="es-CO" sz="2800" b="0" i="0" dirty="0">
              <a:effectLst/>
              <a:latin typeface="Book Antiqua" panose="02040602050305030304" pitchFamily="18" charset="0"/>
            </a:endParaRPr>
          </a:p>
          <a:p>
            <a:endParaRPr lang="es-CO" dirty="0"/>
          </a:p>
          <a:p>
            <a:endParaRPr lang="es-CO" dirty="0"/>
          </a:p>
        </p:txBody>
      </p:sp>
      <p:pic>
        <p:nvPicPr>
          <p:cNvPr id="4" name="Imagen 3">
            <a:extLst>
              <a:ext uri="{FF2B5EF4-FFF2-40B4-BE49-F238E27FC236}">
                <a16:creationId xmlns:a16="http://schemas.microsoft.com/office/drawing/2014/main" id="{0AEC8F80-2FE2-C347-F7C8-2130EA26674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242" t="22246" r="9267" b="23542"/>
          <a:stretch/>
        </p:blipFill>
        <p:spPr>
          <a:xfrm>
            <a:off x="10948988" y="5586412"/>
            <a:ext cx="1085850" cy="1055889"/>
          </a:xfrm>
          <a:prstGeom prst="rect">
            <a:avLst/>
          </a:prstGeom>
        </p:spPr>
      </p:pic>
    </p:spTree>
    <p:extLst>
      <p:ext uri="{BB962C8B-B14F-4D97-AF65-F5344CB8AC3E}">
        <p14:creationId xmlns:p14="http://schemas.microsoft.com/office/powerpoint/2010/main" val="1722428777"/>
      </p:ext>
    </p:extLst>
  </p:cSld>
  <p:clrMapOvr>
    <a:masterClrMapping/>
  </p:clrMapOvr>
</p:sld>
</file>

<file path=ppt/theme/theme1.xml><?xml version="1.0" encoding="utf-8"?>
<a:theme xmlns:a="http://schemas.openxmlformats.org/drawingml/2006/main" name="Tema de Office">
  <a:themeElements>
    <a:clrScheme name="Amarillo">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3969</TotalTime>
  <Words>4458</Words>
  <Application>Microsoft Macintosh PowerPoint</Application>
  <PresentationFormat>Panorámica</PresentationFormat>
  <Paragraphs>187</Paragraphs>
  <Slides>25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25</vt:i4>
      </vt:variant>
    </vt:vector>
  </HeadingPairs>
  <TitlesOfParts>
    <vt:vector size="31" baseType="lpstr">
      <vt:lpstr>ACADEMY ENGRAVED LET PLAIN:1.0</vt:lpstr>
      <vt:lpstr>Arial</vt:lpstr>
      <vt:lpstr>Book Antiqua</vt:lpstr>
      <vt:lpstr>Calibri</vt:lpstr>
      <vt:lpstr>Calibri Light</vt:lpstr>
      <vt:lpstr>Tema de Office</vt:lpstr>
      <vt:lpstr>Pastoral de la salud</vt:lpstr>
      <vt:lpstr>Santiago 5, 13-18</vt:lpstr>
      <vt:lpstr>Epístola de Santiago </vt:lpstr>
      <vt:lpstr>Jesús sanó a los enfermos</vt:lpstr>
      <vt:lpstr>Lectio Divina:  …”Llame a los ancianos de la Iglesia y oren por Él”…Santiago 5,14 </vt:lpstr>
      <vt:lpstr>Del Evangelio según San Mateo 8, 5 – 13 </vt:lpstr>
      <vt:lpstr>Reflexionemos</vt:lpstr>
      <vt:lpstr>Las dos palabras del agente de la Pastoral de la Salud</vt:lpstr>
      <vt:lpstr>Las dos realidades del agente de la pastoral de la  salud</vt:lpstr>
      <vt:lpstr>El misterio del dolor, Salvifici Doloris</vt:lpstr>
      <vt:lpstr>El misterio del dolor, Salvifici Doloris</vt:lpstr>
      <vt:lpstr>El misterio del dolor, Salvifici Doloris</vt:lpstr>
      <vt:lpstr>El misterio del dolor, Salvifici Doloris</vt:lpstr>
      <vt:lpstr>El misterio del dolor, Salvifici Doloris</vt:lpstr>
      <vt:lpstr>El misterio del dolor, Salvifici Doloris</vt:lpstr>
      <vt:lpstr>El misterio del dolor</vt:lpstr>
      <vt:lpstr>El misterio del dolor, conclusiones.</vt:lpstr>
      <vt:lpstr>El misterio del dolor, conclusiones</vt:lpstr>
      <vt:lpstr>El misterio del dolor, conclusiones</vt:lpstr>
      <vt:lpstr>El misterio de la muerte</vt:lpstr>
      <vt:lpstr>El misterio de la muerte</vt:lpstr>
      <vt:lpstr>El misterio de la muerte</vt:lpstr>
      <vt:lpstr>El misterio de la muerte</vt:lpstr>
      <vt:lpstr>Haz equipo con Jesús</vt:lpstr>
      <vt:lpstr>Bibliografía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Pastoral de la salud</dc:title>
  <dc:creator>Microsoft Office User</dc:creator>
  <cp:lastModifiedBy>Microsoft Office User</cp:lastModifiedBy>
  <cp:revision>19</cp:revision>
  <dcterms:created xsi:type="dcterms:W3CDTF">2025-01-30T13:54:43Z</dcterms:created>
  <dcterms:modified xsi:type="dcterms:W3CDTF">2025-04-24T13:18:09Z</dcterms:modified>
</cp:coreProperties>
</file>